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56" r:id="rId5"/>
    <p:sldId id="291" r:id="rId6"/>
    <p:sldId id="267" r:id="rId7"/>
    <p:sldId id="308" r:id="rId8"/>
    <p:sldId id="321" r:id="rId9"/>
    <p:sldId id="320" r:id="rId10"/>
    <p:sldId id="284" r:id="rId11"/>
    <p:sldId id="324" r:id="rId12"/>
    <p:sldId id="325" r:id="rId13"/>
    <p:sldId id="262" r:id="rId14"/>
    <p:sldId id="277" r:id="rId15"/>
    <p:sldId id="302" r:id="rId16"/>
    <p:sldId id="293" r:id="rId17"/>
    <p:sldId id="295" r:id="rId18"/>
    <p:sldId id="334" r:id="rId19"/>
    <p:sldId id="327" r:id="rId20"/>
    <p:sldId id="328" r:id="rId21"/>
    <p:sldId id="329" r:id="rId22"/>
    <p:sldId id="330" r:id="rId23"/>
    <p:sldId id="331" r:id="rId24"/>
    <p:sldId id="332" r:id="rId25"/>
    <p:sldId id="306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DE5DB-5BEB-45A1-A513-C0F5C9AB2280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1A59A-2318-42E9-A7E1-60E82A431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0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D0A5EA-F60D-424C-8699-5131370465B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684451-C6BC-438C-8893-B77BD44311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8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4451-C6BC-438C-8893-B77BD44311F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4451-C6BC-438C-8893-B77BD44311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0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  <a:lumOff val="25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CCLV Report </a:t>
            </a:r>
            <a:br>
              <a:rPr lang="en-US" dirty="0"/>
            </a:br>
            <a:r>
              <a:rPr lang="en-US" sz="2700" dirty="0"/>
              <a:t>FEDERATION OF SEMINARY SPIRITUAL DIRECTORS</a:t>
            </a:r>
            <a:br>
              <a:rPr lang="en-US" sz="2700" dirty="0"/>
            </a:br>
            <a:r>
              <a:rPr lang="en-US" sz="2700" dirty="0"/>
              <a:t>OCTOBER 20, 2017</a:t>
            </a:r>
            <a:r>
              <a:rPr lang="en-US" dirty="0"/>
              <a:t/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199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dirty="0"/>
              <a:t>Rev. Luke Ballman</a:t>
            </a:r>
          </a:p>
          <a:p>
            <a:r>
              <a:rPr lang="en-US" sz="2000" dirty="0"/>
              <a:t>Associate Director</a:t>
            </a:r>
          </a:p>
          <a:p>
            <a:r>
              <a:rPr lang="en-US" sz="2000" dirty="0"/>
              <a:t>Secretariat of Clergy, Consecrated Life and Vocations</a:t>
            </a:r>
          </a:p>
          <a:p>
            <a:r>
              <a:rPr lang="en-US" dirty="0"/>
              <a:t>www.usccb.org/priestlyformation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411250"/>
            <a:ext cx="1338072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1927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Ordination Class of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70% Caucasian, 14% Hispanic, 10%Asian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30% foreign-born (Colombia, Mexico, Philippines, Nigeria, Poland, Vietnam)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Average age: 34/ Median age: 32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Between 40 and 50 percent of all responding ordinands attended Catholic education on the K-12 and/or college level</a:t>
            </a:r>
          </a:p>
        </p:txBody>
      </p:sp>
    </p:spTree>
    <p:extLst>
      <p:ext uri="{BB962C8B-B14F-4D97-AF65-F5344CB8AC3E}">
        <p14:creationId xmlns:p14="http://schemas.microsoft.com/office/powerpoint/2010/main" val="164896760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Ordination Class of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89" y="1403526"/>
            <a:ext cx="8229600" cy="52258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Entered seminary</a:t>
            </a:r>
          </a:p>
          <a:p>
            <a:pPr lvl="1"/>
            <a:r>
              <a:rPr lang="en-US" dirty="0"/>
              <a:t>High School (2%)</a:t>
            </a:r>
          </a:p>
          <a:p>
            <a:pPr lvl="1"/>
            <a:r>
              <a:rPr lang="en-US" dirty="0"/>
              <a:t>College (44%)</a:t>
            </a:r>
          </a:p>
          <a:p>
            <a:pPr lvl="1"/>
            <a:r>
              <a:rPr lang="en-US" dirty="0"/>
              <a:t>Pre-Theology (46%)</a:t>
            </a:r>
          </a:p>
          <a:p>
            <a:pPr lvl="1"/>
            <a:r>
              <a:rPr lang="en-US" dirty="0"/>
              <a:t>Theology (7%) 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70% encouraged by parish priest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College debt is a factor</a:t>
            </a:r>
          </a:p>
          <a:p>
            <a:pPr lvl="1"/>
            <a:r>
              <a:rPr lang="en-US" dirty="0"/>
              <a:t>About 29% of all Diocesan and Religious</a:t>
            </a:r>
          </a:p>
          <a:p>
            <a:pPr lvl="1"/>
            <a:r>
              <a:rPr lang="en-US" dirty="0"/>
              <a:t>Entrance Average: $28,318 </a:t>
            </a:r>
            <a:r>
              <a:rPr lang="en-US" sz="1800" dirty="0"/>
              <a:t>(Of those responding)</a:t>
            </a:r>
          </a:p>
        </p:txBody>
      </p:sp>
    </p:spTree>
    <p:extLst>
      <p:ext uri="{BB962C8B-B14F-4D97-AF65-F5344CB8AC3E}">
        <p14:creationId xmlns:p14="http://schemas.microsoft.com/office/powerpoint/2010/main" val="182308904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2286000" cy="192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33725"/>
            <a:ext cx="2219701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733216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National Directory for the Formation, Ministry and Life of Permanent Deacons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366596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Program of Priestly Formation</a:t>
            </a:r>
          </a:p>
        </p:txBody>
      </p:sp>
    </p:spTree>
    <p:extLst>
      <p:ext uri="{BB962C8B-B14F-4D97-AF65-F5344CB8AC3E}">
        <p14:creationId xmlns:p14="http://schemas.microsoft.com/office/powerpoint/2010/main" val="1492201635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National Directory, 2nd Edition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Canonical and doctrinal review Fall 2017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USCCB General Assembly Vote Fall 2018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Submit to Congregation for Clergy for </a:t>
            </a:r>
            <a:r>
              <a:rPr lang="en-US" i="1" dirty="0" err="1"/>
              <a:t>Recognitio</a:t>
            </a:r>
            <a:r>
              <a:rPr lang="en-US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8493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PPF, </a:t>
            </a:r>
            <a:r>
              <a:rPr lang="en-US" sz="3600" dirty="0">
                <a:sym typeface="Wingdings" panose="05000000000000000000" pitchFamily="2" charset="2"/>
              </a:rPr>
              <a:t>6</a:t>
            </a:r>
            <a:r>
              <a:rPr lang="en-US" sz="3600" baseline="30000" dirty="0">
                <a:sym typeface="Wingdings" panose="05000000000000000000" pitchFamily="2" charset="2"/>
              </a:rPr>
              <a:t>th</a:t>
            </a:r>
            <a:r>
              <a:rPr lang="en-US" sz="3600" dirty="0">
                <a:sym typeface="Wingdings" panose="05000000000000000000" pitchFamily="2" charset="2"/>
              </a:rPr>
              <a:t> edition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Simple </a:t>
            </a:r>
            <a:r>
              <a:rPr lang="en-US" i="1" dirty="0" err="1"/>
              <a:t>recognitio</a:t>
            </a:r>
            <a:r>
              <a:rPr lang="en-US" dirty="0"/>
              <a:t> for 5yrs granted November 2015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Ratio fundamentalis Institutionis Sacerdotalis: </a:t>
            </a:r>
            <a:r>
              <a:rPr lang="en-US" dirty="0"/>
              <a:t>The Gift of the Priestly Vocation  Dec. 8, 2016</a:t>
            </a:r>
            <a:r>
              <a:rPr lang="en-US" i="1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Working Group March 2017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USCCB General Assembly Vote Fall </a:t>
            </a:r>
            <a:r>
              <a:rPr lang="en-US" dirty="0" smtClean="0"/>
              <a:t>2019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8472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Gift of the Priestly Vocation</a:t>
            </a:r>
            <a:br>
              <a:rPr lang="en-US" sz="3600" dirty="0"/>
            </a:br>
            <a:r>
              <a:rPr lang="en-US" sz="3600" dirty="0" smtClean="0"/>
              <a:t>Themes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Accompaniment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Missionary discipleship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Integration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Four dimensions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Pre formation &amp; Seminary formation &amp; ongoing 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Integration of formation community (internal &amp; external)</a:t>
            </a:r>
          </a:p>
          <a:p>
            <a:pPr marL="905256" lvl="2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Agents of formation, formation community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Trust and mutual respect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7581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Gift of the Priestly Vocation</a:t>
            </a:r>
            <a:br>
              <a:rPr lang="en-US" sz="3600" dirty="0"/>
            </a:br>
            <a:r>
              <a:rPr lang="en-US" sz="3600" dirty="0"/>
              <a:t>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Propaedeutic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Discipleship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Configuration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Vocational Synthesis</a:t>
            </a:r>
          </a:p>
          <a:p>
            <a:pPr marL="585216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78869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Gift of the Priestly Vocation</a:t>
            </a:r>
            <a:br>
              <a:rPr lang="en-US" sz="3600" dirty="0"/>
            </a:br>
            <a:r>
              <a:rPr lang="en-US" sz="3600" dirty="0"/>
              <a:t>Propaedeutic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Relationship with Jesus Christ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Human development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Learning the faith (CCC)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Learning the diocese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Not academic credit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Community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41592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Gift of the Priestly Vocation</a:t>
            </a:r>
            <a:br>
              <a:rPr lang="en-US" sz="3600" dirty="0"/>
            </a:br>
            <a:r>
              <a:rPr lang="en-US" sz="3600" dirty="0"/>
              <a:t>Discipleship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2 </a:t>
            </a:r>
            <a:r>
              <a:rPr lang="en-US" dirty="0"/>
              <a:t>year study of Philosophy vs. 4 year degree</a:t>
            </a:r>
          </a:p>
          <a:p>
            <a:pPr marL="585216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Articulate in an appropriately transparent manner a  personal relationship with JC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10387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Gift of the Priestly Vocation</a:t>
            </a:r>
            <a:br>
              <a:rPr lang="en-US" sz="3600" dirty="0"/>
            </a:br>
            <a:r>
              <a:rPr lang="en-US" sz="3600" dirty="0"/>
              <a:t>Configuration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More than just study of theology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Take discipleship into leadership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Practical application of theology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0534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86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CCLV Annual Projects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153400" cy="4953000"/>
          </a:xfrm>
        </p:spPr>
        <p:txBody>
          <a:bodyPr>
            <a:normAutofit/>
          </a:bodyPr>
          <a:lstStyle/>
          <a:p>
            <a:pPr marL="758952" indent="-685800">
              <a:buFont typeface="Wingdings" pitchFamily="2" charset="2"/>
              <a:buChar char="q"/>
            </a:pPr>
            <a:r>
              <a:rPr lang="en-US" sz="3000" dirty="0"/>
              <a:t>Annual Events (NVAW, World Day of Prayer for Consecrated Life, World Day of Prayer for Vocations, World Day of Prayer for the Sanctification of Priests)</a:t>
            </a:r>
          </a:p>
          <a:p>
            <a:pPr marL="758952" indent="-685800">
              <a:buFont typeface="Wingdings" pitchFamily="2" charset="2"/>
              <a:buChar char="q"/>
            </a:pPr>
            <a:endParaRPr lang="en-US" sz="4500" dirty="0"/>
          </a:p>
          <a:p>
            <a:pPr marL="758952" indent="-685800">
              <a:buFont typeface="Wingdings" pitchFamily="2" charset="2"/>
              <a:buChar char="q"/>
            </a:pPr>
            <a:r>
              <a:rPr lang="en-US" sz="2800" dirty="0"/>
              <a:t>Annual CARA Surveys</a:t>
            </a:r>
          </a:p>
          <a:p>
            <a:pPr marL="1325880" lvl="1" indent="-457200">
              <a:buFont typeface="Arial" pitchFamily="34" charset="0"/>
              <a:buChar char="•"/>
            </a:pPr>
            <a:r>
              <a:rPr lang="en-US" sz="2800" dirty="0"/>
              <a:t>Ordination Class</a:t>
            </a:r>
          </a:p>
          <a:p>
            <a:pPr marL="1325880" lvl="1" indent="-457200">
              <a:buFont typeface="Arial" pitchFamily="34" charset="0"/>
              <a:buChar char="•"/>
            </a:pPr>
            <a:r>
              <a:rPr lang="en-US" sz="2800" dirty="0"/>
              <a:t>Post-Ordination Survey of Deacons </a:t>
            </a:r>
          </a:p>
          <a:p>
            <a:pPr marL="1325880" lvl="1" indent="-457200">
              <a:buFont typeface="Arial" pitchFamily="34" charset="0"/>
              <a:buChar char="•"/>
            </a:pPr>
            <a:r>
              <a:rPr lang="en-US" sz="2800" dirty="0"/>
              <a:t>Profession Class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0503700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Gift of the Priestly Vocation</a:t>
            </a:r>
            <a:br>
              <a:rPr lang="en-US" sz="3600" dirty="0"/>
            </a:br>
            <a:r>
              <a:rPr lang="en-US" sz="3600" dirty="0"/>
              <a:t>Vocational Synthesis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How can deacons relate in pastoral assignments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Review by seminary formation team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Transition from seminary to parish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Incorporation into particular presbyterate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42118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Gift of the Priestly Vocation</a:t>
            </a:r>
            <a:br>
              <a:rPr lang="en-US" sz="3600" dirty="0"/>
            </a:br>
            <a:r>
              <a:rPr lang="en-US" sz="3600" dirty="0"/>
              <a:t>Ongoing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Lifetime disciple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Continuing journey of conversion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Priestly fraternity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Personal accompaniment throughout stages of priesthood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31549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www.usccb.org/priestlyformation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743200"/>
            <a:ext cx="2116974" cy="206437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Seminary Enrollment</a:t>
            </a:r>
            <a:br>
              <a:rPr lang="en-US" sz="3600" dirty="0"/>
            </a:br>
            <a:r>
              <a:rPr lang="en-US" sz="3600" dirty="0"/>
              <a:t>2016-2017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College: 		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1,395</a:t>
            </a:r>
            <a:r>
              <a:rPr lang="en-US" dirty="0"/>
              <a:t>	</a:t>
            </a:r>
            <a:endParaRPr lang="en-US" sz="1600" dirty="0"/>
          </a:p>
          <a:p>
            <a:pPr marL="137160" indent="0">
              <a:buNone/>
            </a:pPr>
            <a:r>
              <a:rPr lang="en-US" dirty="0"/>
              <a:t>				1,248 </a:t>
            </a:r>
            <a:r>
              <a:rPr lang="en-US" sz="1600" dirty="0"/>
              <a:t>(2004-2005)*</a:t>
            </a:r>
          </a:p>
          <a:p>
            <a:pPr marL="137160" indent="0">
              <a:buNone/>
            </a:pPr>
            <a:r>
              <a:rPr lang="en-US" dirty="0"/>
              <a:t>				1,460 </a:t>
            </a:r>
            <a:r>
              <a:rPr lang="en-US" sz="1600" dirty="0"/>
              <a:t>(2010-2011)**</a:t>
            </a:r>
          </a:p>
          <a:p>
            <a:r>
              <a:rPr lang="en-US" dirty="0"/>
              <a:t>Theology: 		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3,405</a:t>
            </a:r>
          </a:p>
          <a:p>
            <a:pPr marL="137160" indent="0">
              <a:buNone/>
            </a:pPr>
            <a:r>
              <a:rPr lang="en-US" dirty="0"/>
              <a:t>				3,114 </a:t>
            </a:r>
            <a:r>
              <a:rPr lang="en-US" sz="1600" dirty="0"/>
              <a:t>(1997-1998)*</a:t>
            </a:r>
          </a:p>
          <a:p>
            <a:pPr marL="585216" lvl="1" indent="0">
              <a:buNone/>
            </a:pPr>
            <a:r>
              <a:rPr lang="en-US" dirty="0"/>
              <a:t>				</a:t>
            </a:r>
            <a:r>
              <a:rPr lang="en-US" sz="2800" dirty="0"/>
              <a:t>3,723</a:t>
            </a:r>
            <a:r>
              <a:rPr lang="en-US" dirty="0"/>
              <a:t> </a:t>
            </a:r>
            <a:r>
              <a:rPr lang="en-US" sz="1600" dirty="0"/>
              <a:t>(2011-2012)**</a:t>
            </a:r>
          </a:p>
          <a:p>
            <a:r>
              <a:rPr lang="en-US" dirty="0"/>
              <a:t>Pre-Theology: 	  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704</a:t>
            </a:r>
            <a:r>
              <a:rPr lang="en-US" dirty="0"/>
              <a:t> </a:t>
            </a:r>
          </a:p>
          <a:p>
            <a:pPr marL="585216" lvl="1" indent="0">
              <a:buNone/>
            </a:pPr>
            <a:r>
              <a:rPr lang="en-US" sz="2000" dirty="0"/>
              <a:t>	* = Lowest </a:t>
            </a:r>
          </a:p>
          <a:p>
            <a:pPr marL="585216" lvl="1" indent="0">
              <a:buNone/>
            </a:pPr>
            <a:r>
              <a:rPr lang="en-US" sz="1800" dirty="0"/>
              <a:t>	** = Most recent higher enrollment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3284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Seminary Enrollment Trends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12740"/>
            <a:ext cx="8229600" cy="408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2566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High School Seminaries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1967 - 36 diocesan and 86 religious high school seminaries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2017 – 3 (351 students):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Cathedral Preparatory Seminary (Diocese of Brooklyn, Elmhurst, NY)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St. Lawrence Seminary High School (Capuchin, Mt. Calvary WI)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Sacred Heart Apostolic School (Legionaries of Christ, Rolling Prairie, IN) </a:t>
            </a:r>
          </a:p>
        </p:txBody>
      </p:sp>
    </p:spTree>
    <p:extLst>
      <p:ext uri="{BB962C8B-B14F-4D97-AF65-F5344CB8AC3E}">
        <p14:creationId xmlns:p14="http://schemas.microsoft.com/office/powerpoint/2010/main" val="386196448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College Seminaries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dirty="0"/>
              <a:t>2016-2017: </a:t>
            </a:r>
          </a:p>
          <a:p>
            <a:pPr marL="13716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1,395 seminarians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29 college-level priesthood formation programs or in seminary residence programs in religious institutes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does not include the 183 pre-theology students in college seminary programs</a:t>
            </a:r>
          </a:p>
        </p:txBody>
      </p:sp>
    </p:spTree>
    <p:extLst>
      <p:ext uri="{BB962C8B-B14F-4D97-AF65-F5344CB8AC3E}">
        <p14:creationId xmlns:p14="http://schemas.microsoft.com/office/powerpoint/2010/main" val="409669841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College Seminaries </a:t>
            </a:r>
            <a:br>
              <a:rPr lang="en-US" sz="3600" dirty="0"/>
            </a:br>
            <a:r>
              <a:rPr lang="en-US" sz="3600" dirty="0"/>
              <a:t>Retention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Class of 2017 - 67 %(231 of 343)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Similar to last four years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Average retention rate 2005-2006 to 2016-2017 was 69 %</a:t>
            </a:r>
          </a:p>
          <a:p>
            <a:pPr marL="13716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415267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Theology Schools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dirty="0"/>
              <a:t>2016-2017: </a:t>
            </a:r>
          </a:p>
          <a:p>
            <a:pPr marL="13716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3,405 seminarians (decrease of 3% or 115)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2,648 diocesan (78%), decrease by 60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757 religious (22%), decrease by 55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Includes pre theology seminarians</a:t>
            </a:r>
          </a:p>
        </p:txBody>
      </p:sp>
    </p:spTree>
    <p:extLst>
      <p:ext uri="{BB962C8B-B14F-4D97-AF65-F5344CB8AC3E}">
        <p14:creationId xmlns:p14="http://schemas.microsoft.com/office/powerpoint/2010/main" val="296601046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Theology Schools</a:t>
            </a:r>
            <a:br>
              <a:rPr lang="en-US" sz="3600" dirty="0"/>
            </a:br>
            <a:r>
              <a:rPr lang="en-US" sz="3600" dirty="0"/>
              <a:t>Retention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Class of 2017 - 80 %(561 of 704)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Higher than last 3 years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Average retention rate 2007-2008 to 2016-2017 was 77 %</a:t>
            </a:r>
          </a:p>
          <a:p>
            <a:pPr marL="13716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0388922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USCCB_x0020_Department xmlns="a03918b0-8257-4fa9-80c6-6770a68b68d6">CCLV</USCCB_x0020_Department>
    <Year xmlns="a03918b0-8257-4fa9-80c6-6770a68b68d6">2011</Year>
    <Expiration_x0020_Basis_x0020_Date xmlns="a03918b0-8257-4fa9-80c6-6770a68b68d6">2011-09-30T04:00:00+00:00</Expiration_x0020_Basis_x0020_Date>
    <Retention_x0020_Period xmlns="a03918b0-8257-4fa9-80c6-6770a68b68d6">Indef–Doc to stay in SP</Retention_x0020_Perio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1CB68A1CF712334394C68E514CC84DA40200FA044AEEA876E3438541CF1E4CDBE40E" ma:contentTypeVersion="24" ma:contentTypeDescription="Create a new USCCB Document" ma:contentTypeScope="" ma:versionID="f8f66ca20e904a01b2d1148bd575766b">
  <xsd:schema xmlns:xsd="http://www.w3.org/2001/XMLSchema" xmlns:p="http://schemas.microsoft.com/office/2006/metadata/properties" xmlns:ns2="a03918b0-8257-4fa9-80c6-6770a68b68d6" targetNamespace="http://schemas.microsoft.com/office/2006/metadata/properties" ma:root="true" ma:fieldsID="e1a0840cc933647aa302f6e42bf511e6" ns2:_="">
    <xsd:import namespace="a03918b0-8257-4fa9-80c6-6770a68b68d6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03918b0-8257-4fa9-80c6-6770a68b68d6" elementFormDefault="qualified">
    <xsd:import namespace="http://schemas.microsoft.com/office/2006/documentManagement/types"/>
    <xsd:element name="Expiration_x0020_Basis_x0020_Date" ma:index="8" nillable="true" ma:displayName="Expiration Basis Date" ma:default="[today]" ma:format="DateOnly" ma:internalName="Expiration_x0020_Basis_x0020_Date0">
      <xsd:simpleType>
        <xsd:restriction base="dms:DateTime"/>
      </xsd:simpleType>
    </xsd:element>
    <xsd:element name="Retention_x0020_Period" ma:index="9" ma:displayName="Retention Period" ma:description="Period that determines how long the content will remain in SharePoint." ma:format="Dropdown" ma:internalName="Retention_x0020_Period0" ma:readOnly="false">
      <xsd:simpleType>
        <xsd:restriction base="dms:Choice">
          <xsd:enumeration value="1yr–Gen doc t/b deleted"/>
          <xsd:enumeration value="3yrs–Other doc t/b deleted"/>
          <xsd:enumeration value="5yrs–Gen doc t/b archived"/>
          <xsd:enumeration value="10yrs–Other doc t/b archived"/>
          <xsd:enumeration value="Indef–Doc to stay in SP"/>
        </xsd:restriction>
      </xsd:simpleType>
    </xsd:element>
    <xsd:element name="USCCB_x0020_Department" ma:index="10" nillable="true" ma:displayName="USCCB Department" ma:default="CCLV" ma:description="USCCB Departments" ma:format="Dropdown" ma:internalName="USCCB_x0020_Department0">
      <xsd:simpleType>
        <xsd:restriction base="dms:Choice">
          <xsd:enumeration value="CCHD"/>
          <xsd:enumeration value="CCC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Year" ma:index="11" nillable="true" ma:displayName="Year" ma:internalName="Year0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EFBD68-FFCA-483A-8670-8B2D77E7E6A3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03918b0-8257-4fa9-80c6-6770a68b68d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A3392C-2012-4096-9791-217C47185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3918b0-8257-4fa9-80c6-6770a68b68d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61E2AB7-198B-459A-A1D5-05894AEC8F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5291</TotalTime>
  <Words>601</Words>
  <Application>Microsoft Macintosh PowerPoint</Application>
  <PresentationFormat>On-screen Show (4:3)</PresentationFormat>
  <Paragraphs>217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Book Antiqua</vt:lpstr>
      <vt:lpstr>Calibri</vt:lpstr>
      <vt:lpstr>Lucida Sans</vt:lpstr>
      <vt:lpstr>Wingdings</vt:lpstr>
      <vt:lpstr>Wingdings 2</vt:lpstr>
      <vt:lpstr>Wingdings 3</vt:lpstr>
      <vt:lpstr>Arial</vt:lpstr>
      <vt:lpstr>Apex</vt:lpstr>
      <vt:lpstr> CCLV Report  FEDERATION OF SEMINARY SPIRITUAL DIRECTORS OCTOBER 20, 2017 </vt:lpstr>
      <vt:lpstr> CCLV Annual Projects</vt:lpstr>
      <vt:lpstr>Seminary Enrollment 2016-2017</vt:lpstr>
      <vt:lpstr>Seminary Enrollment Trends</vt:lpstr>
      <vt:lpstr>High School Seminaries </vt:lpstr>
      <vt:lpstr>College Seminaries </vt:lpstr>
      <vt:lpstr>College Seminaries  Retention Rate</vt:lpstr>
      <vt:lpstr>Theology Schools </vt:lpstr>
      <vt:lpstr>Theology Schools Retention Rate</vt:lpstr>
      <vt:lpstr>Ordination Class of 2017</vt:lpstr>
      <vt:lpstr>Ordination Class of 2017</vt:lpstr>
      <vt:lpstr>PowerPoint Presentation</vt:lpstr>
      <vt:lpstr>National Directory, 2nd Edition</vt:lpstr>
      <vt:lpstr>PPF, 6th edition</vt:lpstr>
      <vt:lpstr>The Gift of the Priestly Vocation Themes</vt:lpstr>
      <vt:lpstr>The Gift of the Priestly Vocation Stages</vt:lpstr>
      <vt:lpstr>The Gift of the Priestly Vocation Propaedeutic Stage</vt:lpstr>
      <vt:lpstr>The Gift of the Priestly Vocation Discipleship Stage</vt:lpstr>
      <vt:lpstr>The Gift of the Priestly Vocation Configuration Stage</vt:lpstr>
      <vt:lpstr>The Gift of the Priestly Vocation Vocational Synthesis Stage</vt:lpstr>
      <vt:lpstr>The Gift of the Priestly Vocation Ongoing Formation</vt:lpstr>
      <vt:lpstr>www.usccb.org/priestlyformation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MATS Report  on CCLV Activities</dc:title>
  <dc:creator>Fr. Shawn McKnight</dc:creator>
  <cp:lastModifiedBy>Rev. Luke Ballman</cp:lastModifiedBy>
  <cp:revision>133</cp:revision>
  <cp:lastPrinted>2017-10-18T19:59:21Z</cp:lastPrinted>
  <dcterms:created xsi:type="dcterms:W3CDTF">2006-08-16T00:00:00Z</dcterms:created>
  <dcterms:modified xsi:type="dcterms:W3CDTF">2017-10-20T15:11:06Z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0x0101001CB68A1CF712334394C68E514CC84DA40200FA044AEEA876E3438541CF1E4CDBE40E</vt:lpwstr>
  </property>
</Properties>
</file>