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31" r:id="rId2"/>
    <p:sldId id="376" r:id="rId3"/>
    <p:sldId id="377" r:id="rId4"/>
    <p:sldId id="378" r:id="rId5"/>
    <p:sldId id="379" r:id="rId6"/>
    <p:sldId id="380" r:id="rId7"/>
    <p:sldId id="381" r:id="rId8"/>
    <p:sldId id="382" r:id="rId9"/>
    <p:sldId id="383" r:id="rId10"/>
    <p:sldId id="384" r:id="rId11"/>
    <p:sldId id="385" r:id="rId12"/>
    <p:sldId id="386" r:id="rId13"/>
    <p:sldId id="387" r:id="rId14"/>
    <p:sldId id="350" r:id="rId15"/>
    <p:sldId id="314" r:id="rId16"/>
    <p:sldId id="315" r:id="rId17"/>
    <p:sldId id="316" r:id="rId18"/>
    <p:sldId id="296" r:id="rId19"/>
    <p:sldId id="297" r:id="rId20"/>
    <p:sldId id="298" r:id="rId21"/>
    <p:sldId id="351" r:id="rId22"/>
    <p:sldId id="317" r:id="rId23"/>
    <p:sldId id="308" r:id="rId24"/>
    <p:sldId id="305" r:id="rId25"/>
    <p:sldId id="306" r:id="rId26"/>
    <p:sldId id="307" r:id="rId27"/>
    <p:sldId id="319" r:id="rId28"/>
    <p:sldId id="352" r:id="rId29"/>
    <p:sldId id="332" r:id="rId30"/>
    <p:sldId id="388" r:id="rId31"/>
    <p:sldId id="389" r:id="rId32"/>
    <p:sldId id="390" r:id="rId33"/>
    <p:sldId id="391" r:id="rId34"/>
    <p:sldId id="392" r:id="rId35"/>
    <p:sldId id="393" r:id="rId36"/>
    <p:sldId id="394" r:id="rId37"/>
    <p:sldId id="395" r:id="rId38"/>
    <p:sldId id="396" r:id="rId39"/>
    <p:sldId id="397" r:id="rId40"/>
    <p:sldId id="353" r:id="rId41"/>
    <p:sldId id="301" r:id="rId42"/>
    <p:sldId id="302" r:id="rId43"/>
    <p:sldId id="303" r:id="rId44"/>
    <p:sldId id="271" r:id="rId45"/>
    <p:sldId id="304" r:id="rId46"/>
    <p:sldId id="334" r:id="rId47"/>
    <p:sldId id="398" r:id="rId48"/>
    <p:sldId id="39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5" r:id="rId64"/>
    <p:sldId id="416" r:id="rId65"/>
    <p:sldId id="346" r:id="rId66"/>
    <p:sldId id="335" r:id="rId67"/>
    <p:sldId id="340" r:id="rId68"/>
    <p:sldId id="341" r:id="rId69"/>
    <p:sldId id="336" r:id="rId70"/>
    <p:sldId id="342" r:id="rId71"/>
    <p:sldId id="343" r:id="rId72"/>
    <p:sldId id="344" r:id="rId73"/>
    <p:sldId id="345" r:id="rId74"/>
    <p:sldId id="318" r:id="rId75"/>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W. Bazinet" initials="CW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0E527"/>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2007" autoAdjust="0"/>
  </p:normalViewPr>
  <p:slideViewPr>
    <p:cSldViewPr showGuides="1">
      <p:cViewPr>
        <p:scale>
          <a:sx n="80" d="100"/>
          <a:sy n="80" d="100"/>
        </p:scale>
        <p:origin x="-1522" y="-101"/>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248F5732-C153-4B9A-80B0-2DDB8CACA861}" type="datetimeFigureOut">
              <a:rPr lang="en-US" smtClean="0"/>
              <a:pPr/>
              <a:t>1/10/2014</a:t>
            </a:fld>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A5C98273-46B5-4840-90EF-AB4E77BD3112}" type="slidenum">
              <a:rPr lang="en-US" smtClean="0"/>
              <a:pPr/>
              <a:t>‹#›</a:t>
            </a:fld>
            <a:endParaRPr lang="en-US"/>
          </a:p>
        </p:txBody>
      </p:sp>
    </p:spTree>
    <p:extLst>
      <p:ext uri="{BB962C8B-B14F-4D97-AF65-F5344CB8AC3E}">
        <p14:creationId xmlns:p14="http://schemas.microsoft.com/office/powerpoint/2010/main" val="2778494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B4106441-A3BD-4DFA-9C9E-01A48ABC5AE2}" type="datetimeFigureOut">
              <a:rPr lang="en-US" smtClean="0"/>
              <a:pPr/>
              <a:t>1/10/2014</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0535F6D2-98CB-46D8-964F-D5585D9C2D69}" type="slidenum">
              <a:rPr lang="en-US" smtClean="0"/>
              <a:pPr/>
              <a:t>‹#›</a:t>
            </a:fld>
            <a:endParaRPr lang="en-US" dirty="0"/>
          </a:p>
        </p:txBody>
      </p:sp>
    </p:spTree>
    <p:extLst>
      <p:ext uri="{BB962C8B-B14F-4D97-AF65-F5344CB8AC3E}">
        <p14:creationId xmlns:p14="http://schemas.microsoft.com/office/powerpoint/2010/main" val="209798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latin typeface="Arial" pitchFamily="34" charset="0"/>
              </a:rPr>
              <a:t>Figure Two – shows a more detailed representation of the reproductive physiological dynamics.  This figure shows the egg in the developing in a follicle and the release of the egg at ovulation.  One of the hormones that stimulate the release of the egg is LH – which surges or peaks about 24 hours before ovulation.  This figure also shows the rising level of estrogen that signals the beginning of the fertile phase.  So if you can self measure the rising level of estrogen and the LH surge – you have good hormonal estimates of the fertile phase.  However, a concern will be the accuracy and ease of use with using these markers by the woman to estimate fertility.</a:t>
            </a:r>
          </a:p>
          <a:p>
            <a:pPr>
              <a:spcBef>
                <a:spcPct val="0"/>
              </a:spcBef>
            </a:pPr>
            <a:r>
              <a:rPr lang="en-US" smtClean="0">
                <a:latin typeface="Arial" pitchFamily="34" charset="0"/>
              </a:rPr>
              <a:t>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190" eaLnBrk="0" hangingPunct="0">
              <a:defRPr sz="1600">
                <a:solidFill>
                  <a:schemeClr val="accent2"/>
                </a:solidFill>
                <a:latin typeface="Arial" pitchFamily="34" charset="0"/>
                <a:cs typeface="Arial" pitchFamily="34" charset="0"/>
              </a:defRPr>
            </a:lvl1pPr>
            <a:lvl2pPr marL="758552" indent="-291751" defTabSz="948190" eaLnBrk="0" hangingPunct="0">
              <a:defRPr sz="1600">
                <a:solidFill>
                  <a:schemeClr val="accent2"/>
                </a:solidFill>
                <a:latin typeface="Arial" pitchFamily="34" charset="0"/>
                <a:cs typeface="Arial" pitchFamily="34" charset="0"/>
              </a:defRPr>
            </a:lvl2pPr>
            <a:lvl3pPr marL="1167003" indent="-233401" defTabSz="948190" eaLnBrk="0" hangingPunct="0">
              <a:defRPr sz="1600">
                <a:solidFill>
                  <a:schemeClr val="accent2"/>
                </a:solidFill>
                <a:latin typeface="Arial" pitchFamily="34" charset="0"/>
                <a:cs typeface="Arial" pitchFamily="34" charset="0"/>
              </a:defRPr>
            </a:lvl3pPr>
            <a:lvl4pPr marL="1633804" indent="-233401" defTabSz="948190" eaLnBrk="0" hangingPunct="0">
              <a:defRPr sz="1600">
                <a:solidFill>
                  <a:schemeClr val="accent2"/>
                </a:solidFill>
                <a:latin typeface="Arial" pitchFamily="34" charset="0"/>
                <a:cs typeface="Arial" pitchFamily="34" charset="0"/>
              </a:defRPr>
            </a:lvl4pPr>
            <a:lvl5pPr marL="2100605" indent="-233401" defTabSz="948190" eaLnBrk="0" hangingPunct="0">
              <a:defRPr sz="1600">
                <a:solidFill>
                  <a:schemeClr val="accent2"/>
                </a:solidFill>
                <a:latin typeface="Arial" pitchFamily="34" charset="0"/>
                <a:cs typeface="Arial" pitchFamily="34" charset="0"/>
              </a:defRPr>
            </a:lvl5pPr>
            <a:lvl6pPr marL="2567407" indent="-233401" defTabSz="948190" eaLnBrk="0" fontAlgn="base" hangingPunct="0">
              <a:spcBef>
                <a:spcPct val="0"/>
              </a:spcBef>
              <a:spcAft>
                <a:spcPct val="0"/>
              </a:spcAft>
              <a:defRPr sz="1600">
                <a:solidFill>
                  <a:schemeClr val="accent2"/>
                </a:solidFill>
                <a:latin typeface="Arial" pitchFamily="34" charset="0"/>
                <a:cs typeface="Arial" pitchFamily="34" charset="0"/>
              </a:defRPr>
            </a:lvl6pPr>
            <a:lvl7pPr marL="3034208" indent="-233401" defTabSz="948190" eaLnBrk="0" fontAlgn="base" hangingPunct="0">
              <a:spcBef>
                <a:spcPct val="0"/>
              </a:spcBef>
              <a:spcAft>
                <a:spcPct val="0"/>
              </a:spcAft>
              <a:defRPr sz="1600">
                <a:solidFill>
                  <a:schemeClr val="accent2"/>
                </a:solidFill>
                <a:latin typeface="Arial" pitchFamily="34" charset="0"/>
                <a:cs typeface="Arial" pitchFamily="34" charset="0"/>
              </a:defRPr>
            </a:lvl7pPr>
            <a:lvl8pPr marL="3501009" indent="-233401" defTabSz="948190" eaLnBrk="0" fontAlgn="base" hangingPunct="0">
              <a:spcBef>
                <a:spcPct val="0"/>
              </a:spcBef>
              <a:spcAft>
                <a:spcPct val="0"/>
              </a:spcAft>
              <a:defRPr sz="1600">
                <a:solidFill>
                  <a:schemeClr val="accent2"/>
                </a:solidFill>
                <a:latin typeface="Arial" pitchFamily="34" charset="0"/>
                <a:cs typeface="Arial" pitchFamily="34" charset="0"/>
              </a:defRPr>
            </a:lvl8pPr>
            <a:lvl9pPr marL="3967810" indent="-233401" defTabSz="948190" eaLnBrk="0" fontAlgn="base" hangingPunct="0">
              <a:spcBef>
                <a:spcPct val="0"/>
              </a:spcBef>
              <a:spcAft>
                <a:spcPct val="0"/>
              </a:spcAft>
              <a:defRPr sz="1600">
                <a:solidFill>
                  <a:schemeClr val="accent2"/>
                </a:solidFill>
                <a:latin typeface="Arial" pitchFamily="34" charset="0"/>
                <a:cs typeface="Arial" pitchFamily="34" charset="0"/>
              </a:defRPr>
            </a:lvl9pPr>
          </a:lstStyle>
          <a:p>
            <a:pPr eaLnBrk="1" hangingPunct="1"/>
            <a:fld id="{42D0C884-55E0-43BA-845D-19343C13C3F2}" type="slidenum">
              <a:rPr lang="en-US" sz="1200">
                <a:solidFill>
                  <a:schemeClr val="tx1"/>
                </a:solidFill>
              </a:rPr>
              <a:pPr eaLnBrk="1" hangingPunct="1"/>
              <a:t>6</a:t>
            </a:fld>
            <a:endParaRPr 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8552" indent="-291751">
              <a:defRPr>
                <a:solidFill>
                  <a:schemeClr val="tx1"/>
                </a:solidFill>
                <a:latin typeface="Arial" pitchFamily="34" charset="0"/>
              </a:defRPr>
            </a:lvl2pPr>
            <a:lvl3pPr marL="1167003" indent="-233401">
              <a:defRPr>
                <a:solidFill>
                  <a:schemeClr val="tx1"/>
                </a:solidFill>
                <a:latin typeface="Arial" pitchFamily="34" charset="0"/>
              </a:defRPr>
            </a:lvl3pPr>
            <a:lvl4pPr marL="1633804" indent="-233401">
              <a:defRPr>
                <a:solidFill>
                  <a:schemeClr val="tx1"/>
                </a:solidFill>
                <a:latin typeface="Arial" pitchFamily="34" charset="0"/>
              </a:defRPr>
            </a:lvl4pPr>
            <a:lvl5pPr marL="2100605" indent="-233401">
              <a:defRPr>
                <a:solidFill>
                  <a:schemeClr val="tx1"/>
                </a:solidFill>
                <a:latin typeface="Arial" pitchFamily="34" charset="0"/>
              </a:defRPr>
            </a:lvl5pPr>
            <a:lvl6pPr marL="2567407" indent="-233401" eaLnBrk="0" fontAlgn="base" hangingPunct="0">
              <a:spcBef>
                <a:spcPct val="0"/>
              </a:spcBef>
              <a:spcAft>
                <a:spcPct val="0"/>
              </a:spcAft>
              <a:defRPr>
                <a:solidFill>
                  <a:schemeClr val="tx1"/>
                </a:solidFill>
                <a:latin typeface="Arial" pitchFamily="34" charset="0"/>
              </a:defRPr>
            </a:lvl6pPr>
            <a:lvl7pPr marL="3034208" indent="-233401" eaLnBrk="0" fontAlgn="base" hangingPunct="0">
              <a:spcBef>
                <a:spcPct val="0"/>
              </a:spcBef>
              <a:spcAft>
                <a:spcPct val="0"/>
              </a:spcAft>
              <a:defRPr>
                <a:solidFill>
                  <a:schemeClr val="tx1"/>
                </a:solidFill>
                <a:latin typeface="Arial" pitchFamily="34" charset="0"/>
              </a:defRPr>
            </a:lvl7pPr>
            <a:lvl8pPr marL="3501009" indent="-233401" eaLnBrk="0" fontAlgn="base" hangingPunct="0">
              <a:spcBef>
                <a:spcPct val="0"/>
              </a:spcBef>
              <a:spcAft>
                <a:spcPct val="0"/>
              </a:spcAft>
              <a:defRPr>
                <a:solidFill>
                  <a:schemeClr val="tx1"/>
                </a:solidFill>
                <a:latin typeface="Arial" pitchFamily="34" charset="0"/>
              </a:defRPr>
            </a:lvl8pPr>
            <a:lvl9pPr marL="3967810" indent="-233401" eaLnBrk="0" fontAlgn="base" hangingPunct="0">
              <a:spcBef>
                <a:spcPct val="0"/>
              </a:spcBef>
              <a:spcAft>
                <a:spcPct val="0"/>
              </a:spcAft>
              <a:defRPr>
                <a:solidFill>
                  <a:schemeClr val="tx1"/>
                </a:solidFill>
                <a:latin typeface="Arial" pitchFamily="34" charset="0"/>
              </a:defRPr>
            </a:lvl9pPr>
          </a:lstStyle>
          <a:p>
            <a:fld id="{DABE79E0-6D5D-492B-A0AC-530A78DE89D3}" type="slidenum">
              <a:rPr lang="en-US" smtClean="0"/>
              <a:pPr/>
              <a:t>52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Times New Roman" pitchFamily="18" charset="0"/>
              </a:rPr>
              <a:t>The mean length of the fertile phase as determined by the first day of cervical mucus through 3 full days past the peak day of cervical mucus was 10.8 days (SD = 3.7).  The mean length of the fertile phase as determined by the CPEFM was 6.7 days (SD = 3.1).  There was a statistical difference between the mean length of fertility as determined by the two methods (t = 12.71,  p &lt; 0.001).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I will now describe some recent efforts to streamline NFP methods so that they are more user and provider friendly (while maintaining efficacy).</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AA618493-8D5B-4FB1-921B-23D7BCFB9721}" type="slidenum">
              <a:rPr lang="en-US" smtClean="0"/>
              <a:pPr/>
              <a:t>54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986AF1D4-74F6-472E-A5BC-D3245E56BACE}" type="slidenum">
              <a:rPr lang="en-US" smtClean="0"/>
              <a:pPr/>
              <a:t>55</a:t>
            </a:fld>
            <a:endParaRPr lang="en-US" smtClean="0"/>
          </a:p>
        </p:txBody>
      </p:sp>
      <p:sp>
        <p:nvSpPr>
          <p:cNvPr id="101379" name="Rectangle 2"/>
          <p:cNvSpPr>
            <a:spLocks noGrp="1" noRot="1" noChangeAspect="1" noChangeArrowheads="1" noTextEdit="1"/>
          </p:cNvSpPr>
          <p:nvPr>
            <p:ph type="sldImg"/>
          </p:nvPr>
        </p:nvSpPr>
        <p:spPr>
          <a:xfrm>
            <a:off x="2193145" y="699805"/>
            <a:ext cx="2641194" cy="3490507"/>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 He developed what he called the 3 minute rhythm – that a physician could easily teach a woman how to use in a short office visit!</a:t>
            </a:r>
          </a:p>
          <a:p>
            <a:pPr eaLnBrk="1" hangingPunct="1"/>
            <a:endParaRPr lang="en-US" smtClean="0">
              <a:latin typeface="Arial" charset="0"/>
            </a:endParaRPr>
          </a:p>
          <a:p>
            <a:pPr eaLnBrk="1" hangingPunct="1"/>
            <a:r>
              <a:rPr lang="en-US" smtClean="0">
                <a:latin typeface="Arial" charset="0"/>
              </a:rPr>
              <a:t>It goes like this----</a:t>
            </a:r>
          </a:p>
          <a:p>
            <a:pPr eaLnBrk="1" hangingPunct="1"/>
            <a:endParaRPr lang="en-US" smtClean="0">
              <a:latin typeface="Arial" charset="0"/>
            </a:endParaRPr>
          </a:p>
          <a:p>
            <a:pPr eaLnBrk="1" hangingPunct="1"/>
            <a:r>
              <a:rPr lang="en-US" smtClean="0">
                <a:latin typeface="Arial" charset="0"/>
              </a:rPr>
              <a:t>Please note that he estimated that the fertile window was about 7 days but added a day (8) as a precautionary or cushion of safety! </a:t>
            </a:r>
          </a:p>
          <a:p>
            <a:pPr eaLnBrk="1" hangingPunct="1"/>
            <a:endParaRPr lang="en-US" smtClean="0">
              <a:latin typeface="Arial" charset="0"/>
            </a:endParaRPr>
          </a:p>
          <a:p>
            <a:pPr eaLnBrk="1" hangingPunct="1"/>
            <a:r>
              <a:rPr lang="en-US" smtClean="0">
                <a:latin typeface="Arial" charset="0"/>
              </a:rPr>
              <a:t>We now know from the research of Wilcox and others at the National Institute of Environmental Health Sciences – biostatistics branch that there is a 6 day window of fertility the day of ovulation and the 5 days before.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6970D928-0B50-43C2-ACBB-DD4270F70B05}" type="slidenum">
              <a:rPr lang="en-US" smtClean="0"/>
              <a:pPr/>
              <a:t>56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72673" y="698421"/>
            <a:ext cx="4685809" cy="3493720"/>
          </a:xfrm>
          <a:ln/>
        </p:spPr>
      </p:sp>
      <p:sp>
        <p:nvSpPr>
          <p:cNvPr id="64515" name="Rectangle 3"/>
          <p:cNvSpPr>
            <a:spLocks noGrp="1" noChangeArrowheads="1"/>
          </p:cNvSpPr>
          <p:nvPr>
            <p:ph type="body" idx="1"/>
          </p:nvPr>
        </p:nvSpPr>
        <p:spPr>
          <a:xfrm>
            <a:off x="936837" y="4423331"/>
            <a:ext cx="5152602" cy="4190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a:p>
            <a:endParaRPr lang="en-US" smtClean="0">
              <a:latin typeface="Arial" pitchFamily="34" charset="0"/>
            </a:endParaRPr>
          </a:p>
          <a:p>
            <a:r>
              <a:rPr lang="en-US" smtClean="0">
                <a:latin typeface="Arial" pitchFamily="34" charset="0"/>
              </a:rPr>
              <a:t>Researchers at the Georgetown University Reproductive Institute have developed two simple methods of natural family planning.</a:t>
            </a:r>
          </a:p>
          <a:p>
            <a:endParaRPr lang="en-US" smtClean="0">
              <a:latin typeface="Arial" pitchFamily="34" charset="0"/>
            </a:endParaRPr>
          </a:p>
          <a:p>
            <a:r>
              <a:rPr lang="en-US" smtClean="0">
                <a:latin typeface="Arial" pitchFamily="34" charset="0"/>
              </a:rPr>
              <a:t>One of the methods called the Standard Days Method or SDM involves the use of Cyclebeads to track the cycle and fertility.</a:t>
            </a:r>
          </a:p>
          <a:p>
            <a:endParaRPr lang="en-US" smtClean="0">
              <a:latin typeface="Arial" pitchFamily="34" charset="0"/>
            </a:endParaRPr>
          </a:p>
          <a:p>
            <a:r>
              <a:rPr lang="en-US" smtClean="0">
                <a:latin typeface="Arial" pitchFamily="34" charset="0"/>
              </a:rPr>
              <a:t>The method is for women who have cycles between 26 and 32 days in length.  The days of the cycle that are considered fertile are days 8 through day 19.</a:t>
            </a:r>
          </a:p>
          <a:p>
            <a:endParaRPr lang="en-US" smtClean="0">
              <a:latin typeface="Arial" pitchFamily="34" charset="0"/>
            </a:endParaRPr>
          </a:p>
          <a:p>
            <a:r>
              <a:rPr lang="en-US" smtClean="0">
                <a:latin typeface="Arial" pitchFamily="34" charset="0"/>
              </a:rPr>
              <a:t>If a women has two cycles longer than 32 days or shorter than 26 days – they are advised to use another method of Natural Family Planning.</a:t>
            </a:r>
          </a:p>
          <a:p>
            <a:endParaRPr lang="en-US" smtClean="0">
              <a:latin typeface="Arial" pitchFamily="34" charset="0"/>
            </a:endParaRPr>
          </a:p>
          <a:p>
            <a:r>
              <a:rPr lang="en-US" smtClean="0">
                <a:latin typeface="Arial" pitchFamily="34" charset="0"/>
              </a:rPr>
              <a:t>When used correctly the method is 95% correct use and 87% typical use in avoiding pregnancy.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72673" y="698421"/>
            <a:ext cx="4685809" cy="3493720"/>
          </a:xfrm>
          <a:ln/>
        </p:spPr>
      </p:sp>
      <p:sp>
        <p:nvSpPr>
          <p:cNvPr id="65539" name="Rectangle 3"/>
          <p:cNvSpPr>
            <a:spLocks noGrp="1" noChangeArrowheads="1"/>
          </p:cNvSpPr>
          <p:nvPr>
            <p:ph type="body" idx="1"/>
          </p:nvPr>
        </p:nvSpPr>
        <p:spPr>
          <a:xfrm>
            <a:off x="936837" y="4423331"/>
            <a:ext cx="5152602" cy="4190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401" indent="-233401"/>
            <a:endParaRPr lang="en-US" smtClean="0">
              <a:latin typeface="Arial" pitchFamily="34" charset="0"/>
            </a:endParaRPr>
          </a:p>
          <a:p>
            <a:pPr marL="233401" indent="-233401"/>
            <a:r>
              <a:rPr lang="en-US" smtClean="0">
                <a:latin typeface="Arial" pitchFamily="34" charset="0"/>
              </a:rPr>
              <a:t>The other new simple method developed at Georgetown University is called the TwoDay method.</a:t>
            </a:r>
          </a:p>
          <a:p>
            <a:pPr marL="233401" indent="-233401"/>
            <a:endParaRPr lang="en-US" smtClean="0">
              <a:latin typeface="Arial" pitchFamily="34" charset="0"/>
            </a:endParaRPr>
          </a:p>
          <a:p>
            <a:pPr marL="233401" indent="-233401"/>
            <a:r>
              <a:rPr lang="en-US" smtClean="0">
                <a:latin typeface="Arial" pitchFamily="34" charset="0"/>
              </a:rPr>
              <a:t>This method involves the use of two questions;</a:t>
            </a:r>
          </a:p>
          <a:p>
            <a:pPr marL="233401" indent="-233401"/>
            <a:endParaRPr lang="en-US" smtClean="0">
              <a:latin typeface="Arial" pitchFamily="34" charset="0"/>
            </a:endParaRPr>
          </a:p>
          <a:p>
            <a:pPr marL="233401" indent="-233401">
              <a:buFontTx/>
              <a:buAutoNum type="arabicPeriod"/>
            </a:pPr>
            <a:r>
              <a:rPr lang="en-US" smtClean="0">
                <a:latin typeface="Arial" pitchFamily="34" charset="0"/>
              </a:rPr>
              <a:t>Did I notice secretions today?</a:t>
            </a:r>
          </a:p>
          <a:p>
            <a:pPr marL="233401" indent="-233401">
              <a:buFontTx/>
              <a:buAutoNum type="arabicPeriod"/>
            </a:pPr>
            <a:endParaRPr lang="en-US" smtClean="0">
              <a:latin typeface="Arial" pitchFamily="34" charset="0"/>
            </a:endParaRPr>
          </a:p>
          <a:p>
            <a:pPr marL="233401" indent="-233401">
              <a:buFontTx/>
              <a:buAutoNum type="arabicPeriod"/>
            </a:pPr>
            <a:r>
              <a:rPr lang="en-US" smtClean="0">
                <a:latin typeface="Arial" pitchFamily="34" charset="0"/>
              </a:rPr>
              <a:t>Did I notice secretions yesterday?</a:t>
            </a:r>
          </a:p>
          <a:p>
            <a:pPr marL="233401" indent="-233401">
              <a:buFontTx/>
              <a:buAutoNum type="arabicPeriod"/>
            </a:pPr>
            <a:endParaRPr lang="en-US" smtClean="0">
              <a:latin typeface="Arial" pitchFamily="34" charset="0"/>
            </a:endParaRPr>
          </a:p>
          <a:p>
            <a:pPr marL="233401" indent="-233401"/>
            <a:r>
              <a:rPr lang="en-US" smtClean="0">
                <a:latin typeface="Arial" pitchFamily="34" charset="0"/>
              </a:rPr>
              <a:t>If the woman answers No to both then she can consider herself infertile.</a:t>
            </a:r>
          </a:p>
          <a:p>
            <a:pPr marL="233401" indent="-233401"/>
            <a:endParaRPr lang="en-US" smtClean="0">
              <a:latin typeface="Arial" pitchFamily="34" charset="0"/>
            </a:endParaRPr>
          </a:p>
          <a:p>
            <a:pPr marL="233401" indent="-233401"/>
            <a:r>
              <a:rPr lang="en-US" smtClean="0">
                <a:latin typeface="Arial" pitchFamily="34" charset="0"/>
              </a:rPr>
              <a:t>A recent study showed that when used correctly it is over 96% effective in avoiding pregnancy.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European physicians and scientists took on the task of creating an efficient and accurate method of NFP for busy European women who wanted a secure natural method of birth control.  They studied the various markers and rules of current methods and developed what they call the double check method of NFP or a double check symptom-thermal method.  The double check for the beginning of the fertile phase is the presence of cervical mucus and or a calendar based formula, the end of the fertile phase is the peak in cervical mucus or the BBT temperature shift (whichever comes last).  As mentioned a recent prospective efficacy study among 900 couples provided efficacy rates that rival the pill.</a:t>
            </a:r>
          </a:p>
          <a:p>
            <a:endParaRPr lang="en-US" smtClean="0">
              <a:latin typeface="Arial"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65DEAAFA-148C-4060-B92D-24645240CBD0}" type="slidenum">
              <a:rPr lang="en-US" smtClean="0"/>
              <a:pPr/>
              <a:t>59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A18FE477-A89D-4415-B911-EB89CCFAC208}" type="slidenum">
              <a:rPr lang="en-US" smtClean="0">
                <a:latin typeface="Times New Roman" pitchFamily="18" charset="0"/>
              </a:rPr>
              <a:pPr/>
              <a:t>60</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xfrm>
            <a:off x="2193145" y="699805"/>
            <a:ext cx="2641194" cy="3490507"/>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a:p>
            <a:pPr eaLnBrk="1" hangingPunct="1"/>
            <a:r>
              <a:rPr lang="en-US" smtClean="0"/>
              <a:t>Now I would like to teach you a 3 minute high tech algorithm for use of the Clearplan monitor!</a:t>
            </a:r>
          </a:p>
          <a:p>
            <a:pPr eaLnBrk="1" hangingPunct="1"/>
            <a:endParaRPr lang="en-US" smtClean="0"/>
          </a:p>
          <a:p>
            <a:pPr eaLnBrk="1" hangingPunct="1"/>
            <a:r>
              <a:rPr lang="en-US" smtClean="0"/>
              <a:t>The parameters of the cycle are from 21 days through 42 days in length.</a:t>
            </a:r>
          </a:p>
          <a:p>
            <a:pPr eaLnBrk="1" hangingPunct="1"/>
            <a:endParaRPr lang="en-US" smtClean="0"/>
          </a:p>
          <a:p>
            <a:pPr eaLnBrk="1" hangingPunct="1"/>
            <a:r>
              <a:rPr lang="en-US" smtClean="0"/>
              <a:t>The woman should between the ages of 18 and 42 days.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153712B-8EFA-4FA8-8ED5-6A17AD9F0E16}" type="slidenum">
              <a:rPr lang="en-US" smtClean="0"/>
              <a:pPr>
                <a:defRPr/>
              </a:pPr>
              <a:t>67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39846E3-61A7-46AE-AD8D-817AFF8CA6A2}" type="slidenum">
              <a:rPr lang="en-US" smtClean="0"/>
              <a:pPr>
                <a:defRPr/>
              </a:pPr>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Richard Fehring and William Kurz summarized much of the research on the social and pyschological attitudes of those who use NFP and those who use contraception.  And created a set of phrases  to contract the differences..</a:t>
            </a:r>
          </a:p>
          <a:p>
            <a:endParaRPr lang="en-US" smtClean="0"/>
          </a:p>
          <a:p>
            <a:r>
              <a:rPr lang="en-US" smtClean="0"/>
              <a:t>One group they clustered as physical biological  differences……</a:t>
            </a:r>
          </a:p>
        </p:txBody>
      </p:sp>
      <p:sp>
        <p:nvSpPr>
          <p:cNvPr id="4" name="Slide Number Placeholder 3"/>
          <p:cNvSpPr>
            <a:spLocks noGrp="1"/>
          </p:cNvSpPr>
          <p:nvPr>
            <p:ph type="sldNum" sz="quarter" idx="5"/>
          </p:nvPr>
        </p:nvSpPr>
        <p:spPr/>
        <p:txBody>
          <a:bodyPr/>
          <a:lstStyle/>
          <a:p>
            <a:pPr>
              <a:defRPr/>
            </a:pPr>
            <a:fld id="{A99B64C8-F2E7-4888-9665-22E6548F2DBC}" type="slidenum">
              <a:rPr lang="en-US" smtClean="0"/>
              <a:pPr>
                <a:defRPr/>
              </a:pPr>
              <a:t>33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B822B81-22A1-4D76-B519-D64D9C1F10F1}" type="slidenum">
              <a:rPr lang="en-US" smtClean="0"/>
              <a:pPr>
                <a:defRPr/>
              </a:pPr>
              <a:t>70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8B42EA5-6A7D-4DB8-9939-A405E5FD3884}" type="slidenum">
              <a:rPr lang="en-US" smtClean="0"/>
              <a:pPr>
                <a:defRPr/>
              </a:pPr>
              <a:t>71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They had an group of psychological differences shown here</a:t>
            </a:r>
          </a:p>
        </p:txBody>
      </p:sp>
      <p:sp>
        <p:nvSpPr>
          <p:cNvPr id="4" name="Slide Number Placeholder 3"/>
          <p:cNvSpPr>
            <a:spLocks noGrp="1"/>
          </p:cNvSpPr>
          <p:nvPr>
            <p:ph type="sldNum" sz="quarter" idx="5"/>
          </p:nvPr>
        </p:nvSpPr>
        <p:spPr/>
        <p:txBody>
          <a:bodyPr/>
          <a:lstStyle/>
          <a:p>
            <a:pPr>
              <a:defRPr/>
            </a:pPr>
            <a:fld id="{F97D1D48-CB7B-4166-B549-93B75CA1EC28}" type="slidenum">
              <a:rPr lang="en-US" smtClean="0"/>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And they even had spiritual differences noted….</a:t>
            </a:r>
          </a:p>
        </p:txBody>
      </p:sp>
      <p:sp>
        <p:nvSpPr>
          <p:cNvPr id="4" name="Slide Number Placeholder 3"/>
          <p:cNvSpPr>
            <a:spLocks noGrp="1"/>
          </p:cNvSpPr>
          <p:nvPr>
            <p:ph type="sldNum" sz="quarter" idx="5"/>
          </p:nvPr>
        </p:nvSpPr>
        <p:spPr/>
        <p:txBody>
          <a:bodyPr/>
          <a:lstStyle/>
          <a:p>
            <a:pPr>
              <a:defRPr/>
            </a:pPr>
            <a:fld id="{3727CAB0-9911-47B0-BAD0-FBAEFCD05496}" type="slidenum">
              <a:rPr lang="en-US" smtClean="0"/>
              <a:pPr>
                <a:defRPr/>
              </a:pPr>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1DD77A-ECF9-440A-BE7A-9B9FEFC400C1}" type="slidenum">
              <a:rPr lang="en-US" smtClean="0"/>
              <a:pPr>
                <a:defRPr/>
              </a:pPr>
              <a:t>41</a:t>
            </a:fld>
            <a:endParaRPr lang="en-US"/>
          </a:p>
        </p:txBody>
      </p:sp>
    </p:spTree>
    <p:extLst>
      <p:ext uri="{BB962C8B-B14F-4D97-AF65-F5344CB8AC3E}">
        <p14:creationId xmlns:p14="http://schemas.microsoft.com/office/powerpoint/2010/main" val="188296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example</a:t>
            </a:r>
            <a:r>
              <a:rPr lang="en-US" baseline="0" dirty="0" smtClean="0"/>
              <a:t> to notes</a:t>
            </a:r>
            <a:endParaRPr lang="en-US" dirty="0"/>
          </a:p>
        </p:txBody>
      </p:sp>
      <p:sp>
        <p:nvSpPr>
          <p:cNvPr id="4" name="Slide Number Placeholder 3"/>
          <p:cNvSpPr>
            <a:spLocks noGrp="1"/>
          </p:cNvSpPr>
          <p:nvPr>
            <p:ph type="sldNum" sz="quarter" idx="10"/>
          </p:nvPr>
        </p:nvSpPr>
        <p:spPr/>
        <p:txBody>
          <a:bodyPr/>
          <a:lstStyle/>
          <a:p>
            <a:pPr>
              <a:defRPr/>
            </a:pPr>
            <a:fld id="{5A1DD77A-ECF9-440A-BE7A-9B9FEFC400C1}" type="slidenum">
              <a:rPr lang="en-US" smtClean="0"/>
              <a:pPr>
                <a:defRPr/>
              </a:pPr>
              <a:t>42</a:t>
            </a:fld>
            <a:endParaRPr lang="en-US"/>
          </a:p>
        </p:txBody>
      </p:sp>
    </p:spTree>
    <p:extLst>
      <p:ext uri="{BB962C8B-B14F-4D97-AF65-F5344CB8AC3E}">
        <p14:creationId xmlns:p14="http://schemas.microsoft.com/office/powerpoint/2010/main" val="200331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F6D2-98CB-46D8-964F-D5585D9C2D69}" type="slidenum">
              <a:rPr lang="en-US" smtClean="0"/>
              <a:pPr/>
              <a:t>43</a:t>
            </a:fld>
            <a:endParaRPr lang="en-US" dirty="0"/>
          </a:p>
        </p:txBody>
      </p:sp>
    </p:spTree>
    <p:extLst>
      <p:ext uri="{BB962C8B-B14F-4D97-AF65-F5344CB8AC3E}">
        <p14:creationId xmlns:p14="http://schemas.microsoft.com/office/powerpoint/2010/main" val="342879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F6D2-98CB-46D8-964F-D5585D9C2D69}" type="slidenum">
              <a:rPr lang="en-US" smtClean="0"/>
              <a:pPr/>
              <a:t>44</a:t>
            </a:fld>
            <a:endParaRPr lang="en-US"/>
          </a:p>
        </p:txBody>
      </p:sp>
    </p:spTree>
    <p:extLst>
      <p:ext uri="{BB962C8B-B14F-4D97-AF65-F5344CB8AC3E}">
        <p14:creationId xmlns:p14="http://schemas.microsoft.com/office/powerpoint/2010/main" val="13737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evidence has been confirmed by Italian researchers who discovered with a large data set with Italian users of the ovulation method (i.e., cervical mucus only) that the fertile phase as estimated by cervical mucus to be approximately 17 days in length (Columbo, 1999, 2004).  Furthermore, when master teachers of the methods retrospectively estimated the days of fertility the correlation was only 60% --- yet we expect women to prospectively estimate fertility with the same markers – maybe cervical mucus monitoring is not so easy and maybe not so accurate.</a:t>
            </a:r>
          </a:p>
          <a:p>
            <a:endParaRPr lang="en-US" smtClean="0">
              <a:latin typeface="Arial"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A1FE2BCE-5DC0-4304-94DD-93B0AE17908E}" type="slidenum">
              <a:rPr lang="en-US" smtClean="0"/>
              <a:pPr/>
              <a:t>51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2052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387155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3296701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A8A6947-C607-48F2-951C-7286646FC6E0}"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31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3298430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346392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80360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208687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176528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295912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177993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283AD-F263-43AA-AA4A-CBE6C7D5673A}" type="datetimeFigureOut">
              <a:rPr lang="en-US" smtClean="0"/>
              <a:pPr/>
              <a:t>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176743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283AD-F263-43AA-AA4A-CBE6C7D5673A}" type="datetimeFigureOut">
              <a:rPr lang="en-US" smtClean="0"/>
              <a:pPr/>
              <a:t>1/10/2014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151CD-4EE6-497E-91FF-D14CB9C68567}" type="slidenum">
              <a:rPr lang="en-US" smtClean="0"/>
              <a:pPr/>
              <a:t>‹#›</a:t>
            </a:fld>
            <a:endParaRPr lang="en-US" dirty="0"/>
          </a:p>
        </p:txBody>
      </p:sp>
    </p:spTree>
    <p:extLst>
      <p:ext uri="{BB962C8B-B14F-4D97-AF65-F5344CB8AC3E}">
        <p14:creationId xmlns:p14="http://schemas.microsoft.com/office/powerpoint/2010/main" val="1696343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Effectiveness when used </a:t>
            </a:r>
            <a:r>
              <a:rPr lang="en-US" dirty="0" err="1" smtClean="0"/>
              <a:t>Perimenopause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9508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Methods</a:t>
            </a:r>
          </a:p>
        </p:txBody>
      </p:sp>
      <p:sp>
        <p:nvSpPr>
          <p:cNvPr id="16387" name="Content Placeholder 2"/>
          <p:cNvSpPr>
            <a:spLocks noGrp="1"/>
          </p:cNvSpPr>
          <p:nvPr>
            <p:ph idx="1"/>
          </p:nvPr>
        </p:nvSpPr>
        <p:spPr>
          <a:xfrm>
            <a:off x="609600" y="1524000"/>
            <a:ext cx="8229600" cy="4525963"/>
          </a:xfrm>
        </p:spPr>
        <p:txBody>
          <a:bodyPr/>
          <a:lstStyle/>
          <a:p>
            <a:pPr eaLnBrk="1" hangingPunct="1"/>
            <a:r>
              <a:rPr lang="en-US" dirty="0" smtClean="0">
                <a:latin typeface="Arial" pitchFamily="34" charset="0"/>
                <a:cs typeface="Arial" pitchFamily="34" charset="0"/>
              </a:rPr>
              <a:t>Retrospective analysis of existing data </a:t>
            </a:r>
          </a:p>
          <a:p>
            <a:pPr eaLnBrk="1" hangingPunct="1"/>
            <a:r>
              <a:rPr lang="en-US" dirty="0" smtClean="0">
                <a:latin typeface="Arial" pitchFamily="34" charset="0"/>
                <a:cs typeface="Arial" pitchFamily="34" charset="0"/>
              </a:rPr>
              <a:t>All women sought and taught NFP/FABM at Marquette University</a:t>
            </a:r>
          </a:p>
          <a:p>
            <a:pPr eaLnBrk="1" hangingPunct="1"/>
            <a:r>
              <a:rPr lang="en-US" dirty="0" smtClean="0">
                <a:latin typeface="Arial" pitchFamily="34" charset="0"/>
                <a:cs typeface="Arial" pitchFamily="34" charset="0"/>
              </a:rPr>
              <a:t>Older FAB method and new MM</a:t>
            </a:r>
          </a:p>
          <a:p>
            <a:pPr eaLnBrk="1" hangingPunct="1"/>
            <a:r>
              <a:rPr lang="en-US" dirty="0" smtClean="0">
                <a:latin typeface="Arial" pitchFamily="34" charset="0"/>
                <a:cs typeface="Arial" pitchFamily="34" charset="0"/>
              </a:rPr>
              <a:t>150 women 40 </a:t>
            </a:r>
            <a:r>
              <a:rPr lang="en-US" dirty="0" err="1" smtClean="0">
                <a:latin typeface="Arial" pitchFamily="34" charset="0"/>
                <a:cs typeface="Arial" pitchFamily="34" charset="0"/>
              </a:rPr>
              <a:t>yrs</a:t>
            </a:r>
            <a:r>
              <a:rPr lang="en-US" dirty="0" smtClean="0">
                <a:latin typeface="Arial" pitchFamily="34" charset="0"/>
                <a:cs typeface="Arial" pitchFamily="34" charset="0"/>
              </a:rPr>
              <a:t> or older </a:t>
            </a:r>
            <a:r>
              <a:rPr lang="en-US" dirty="0" smtClean="0">
                <a:solidFill>
                  <a:srgbClr val="0000FF"/>
                </a:solidFill>
                <a:latin typeface="Arial" pitchFamily="34" charset="0"/>
                <a:cs typeface="Arial" pitchFamily="34" charset="0"/>
              </a:rPr>
              <a:t>with ovulatory cycles</a:t>
            </a:r>
          </a:p>
          <a:p>
            <a:pPr eaLnBrk="1" hangingPunct="1"/>
            <a:r>
              <a:rPr lang="en-US" dirty="0" smtClean="0">
                <a:latin typeface="Arial" pitchFamily="34" charset="0"/>
                <a:cs typeface="Arial" pitchFamily="34" charset="0"/>
              </a:rPr>
              <a:t>12 month unintended pregnancy rate</a:t>
            </a:r>
          </a:p>
          <a:p>
            <a:pPr eaLnBrk="1" hangingPunct="1"/>
            <a:r>
              <a:rPr lang="en-US" dirty="0" smtClean="0">
                <a:latin typeface="Arial" pitchFamily="34" charset="0"/>
                <a:cs typeface="Arial" pitchFamily="34" charset="0"/>
              </a:rPr>
              <a:t>Use of survival analysis- Kaplan-Meier</a:t>
            </a:r>
          </a:p>
          <a:p>
            <a:pPr eaLnBrk="1" hangingPunct="1"/>
            <a:endParaRPr lang="en-US" dirty="0" smtClean="0"/>
          </a:p>
        </p:txBody>
      </p:sp>
    </p:spTree>
    <p:extLst>
      <p:ext uri="{BB962C8B-B14F-4D97-AF65-F5344CB8AC3E}">
        <p14:creationId xmlns:p14="http://schemas.microsoft.com/office/powerpoint/2010/main" val="11511945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dirty="0" smtClean="0"/>
              <a:t>Results – Demographics (N = 150)</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b="1" dirty="0" smtClean="0">
                <a:solidFill>
                  <a:srgbClr val="EDA52B"/>
                </a:solidFill>
                <a:latin typeface="Arial" pitchFamily="34" charset="0"/>
                <a:cs typeface="Arial" pitchFamily="34" charset="0"/>
              </a:rPr>
              <a:t>Age</a:t>
            </a:r>
            <a:r>
              <a:rPr lang="en-US" dirty="0" smtClean="0">
                <a:latin typeface="Arial" pitchFamily="34" charset="0"/>
                <a:cs typeface="Arial" pitchFamily="34" charset="0"/>
              </a:rPr>
              <a:t>: Mean = 41.7, SD = 2.5</a:t>
            </a:r>
          </a:p>
          <a:p>
            <a:pPr marL="0" indent="0" eaLnBrk="1" fontAlgn="auto" hangingPunct="1">
              <a:spcAft>
                <a:spcPts val="0"/>
              </a:spcAft>
              <a:buFont typeface="Arial" pitchFamily="34" charset="0"/>
              <a:buNone/>
              <a:defRPr/>
            </a:pPr>
            <a:r>
              <a:rPr lang="en-US" dirty="0" smtClean="0">
                <a:latin typeface="Arial" pitchFamily="34" charset="0"/>
                <a:cs typeface="Arial" pitchFamily="34" charset="0"/>
              </a:rPr>
              <a:t>	Range = 40-54</a:t>
            </a:r>
          </a:p>
          <a:p>
            <a:pPr eaLnBrk="1" fontAlgn="auto" hangingPunct="1">
              <a:spcAft>
                <a:spcPts val="0"/>
              </a:spcAft>
              <a:defRPr/>
            </a:pPr>
            <a:r>
              <a:rPr lang="en-US" b="1" dirty="0" smtClean="0">
                <a:solidFill>
                  <a:srgbClr val="EDA52B"/>
                </a:solidFill>
                <a:latin typeface="Arial" pitchFamily="34" charset="0"/>
                <a:cs typeface="Arial" pitchFamily="34" charset="0"/>
              </a:rPr>
              <a:t>Years Married</a:t>
            </a:r>
            <a:r>
              <a:rPr lang="en-US" dirty="0" smtClean="0">
                <a:latin typeface="Arial" pitchFamily="34" charset="0"/>
                <a:cs typeface="Arial" pitchFamily="34" charset="0"/>
              </a:rPr>
              <a:t>: Mean = 13.6, SD = 6.9  </a:t>
            </a:r>
          </a:p>
          <a:p>
            <a:pPr marL="0" indent="0" eaLnBrk="1" fontAlgn="auto" hangingPunct="1">
              <a:spcAft>
                <a:spcPts val="0"/>
              </a:spcAft>
              <a:buFont typeface="Arial" pitchFamily="34" charset="0"/>
              <a:buNone/>
              <a:defRPr/>
            </a:pPr>
            <a:r>
              <a:rPr lang="en-US" dirty="0" smtClean="0">
                <a:latin typeface="Arial" pitchFamily="34" charset="0"/>
                <a:cs typeface="Arial" pitchFamily="34" charset="0"/>
              </a:rPr>
              <a:t>	Range = 1 – 32</a:t>
            </a:r>
          </a:p>
          <a:p>
            <a:pPr eaLnBrk="1" fontAlgn="auto" hangingPunct="1">
              <a:spcAft>
                <a:spcPts val="0"/>
              </a:spcAft>
              <a:defRPr/>
            </a:pPr>
            <a:r>
              <a:rPr lang="en-US" b="1" dirty="0" smtClean="0">
                <a:solidFill>
                  <a:srgbClr val="EDA52B"/>
                </a:solidFill>
                <a:latin typeface="Arial" pitchFamily="34" charset="0"/>
                <a:cs typeface="Arial" pitchFamily="34" charset="0"/>
              </a:rPr>
              <a:t>Children</a:t>
            </a:r>
            <a:r>
              <a:rPr lang="en-US" dirty="0" smtClean="0">
                <a:latin typeface="Arial" pitchFamily="34" charset="0"/>
                <a:cs typeface="Arial" pitchFamily="34" charset="0"/>
              </a:rPr>
              <a:t>: Mean = 4.3, SD = 1.9</a:t>
            </a:r>
          </a:p>
          <a:p>
            <a:pPr marL="0" indent="0" eaLnBrk="1" fontAlgn="auto" hangingPunct="1">
              <a:spcAft>
                <a:spcPts val="0"/>
              </a:spcAft>
              <a:buFont typeface="Arial" charset="0"/>
              <a:buNone/>
              <a:defRPr/>
            </a:pPr>
            <a:r>
              <a:rPr lang="en-US" dirty="0">
                <a:latin typeface="Arial" pitchFamily="34" charset="0"/>
                <a:cs typeface="Arial" pitchFamily="34" charset="0"/>
              </a:rPr>
              <a:t>	</a:t>
            </a:r>
            <a:r>
              <a:rPr lang="en-US" dirty="0" smtClean="0">
                <a:latin typeface="Arial" pitchFamily="34" charset="0"/>
                <a:cs typeface="Arial" pitchFamily="34" charset="0"/>
              </a:rPr>
              <a:t>Range = 1 – 9</a:t>
            </a:r>
          </a:p>
          <a:p>
            <a:pPr eaLnBrk="1" fontAlgn="auto" hangingPunct="1">
              <a:spcAft>
                <a:spcPts val="0"/>
              </a:spcAft>
              <a:defRPr/>
            </a:pPr>
            <a:r>
              <a:rPr lang="en-US" dirty="0" smtClean="0">
                <a:latin typeface="Arial" pitchFamily="34" charset="0"/>
                <a:cs typeface="Arial" pitchFamily="34" charset="0"/>
              </a:rPr>
              <a:t>73% Catholic; 54% White/24% Hispanic</a:t>
            </a:r>
          </a:p>
        </p:txBody>
      </p:sp>
    </p:spTree>
    <p:extLst>
      <p:ext uri="{BB962C8B-B14F-4D97-AF65-F5344CB8AC3E}">
        <p14:creationId xmlns:p14="http://schemas.microsoft.com/office/powerpoint/2010/main" val="39097031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Results: Pregnancy Rates</a:t>
            </a:r>
          </a:p>
        </p:txBody>
      </p:sp>
      <p:sp>
        <p:nvSpPr>
          <p:cNvPr id="19459" name="Content Placeholder 2"/>
          <p:cNvSpPr>
            <a:spLocks noGrp="1"/>
          </p:cNvSpPr>
          <p:nvPr>
            <p:ph idx="1"/>
          </p:nvPr>
        </p:nvSpPr>
        <p:spPr>
          <a:xfrm>
            <a:off x="457200" y="1447800"/>
            <a:ext cx="8229600" cy="4525963"/>
          </a:xfrm>
        </p:spPr>
        <p:txBody>
          <a:bodyPr>
            <a:normAutofit lnSpcReduction="10000"/>
          </a:bodyPr>
          <a:lstStyle/>
          <a:p>
            <a:r>
              <a:rPr lang="en-US" b="1" dirty="0">
                <a:solidFill>
                  <a:srgbClr val="E2AC00"/>
                </a:solidFill>
                <a:latin typeface="Arial" pitchFamily="34" charset="0"/>
                <a:cs typeface="Arial" pitchFamily="34" charset="0"/>
              </a:rPr>
              <a:t>Total Pregnancies = 4</a:t>
            </a:r>
            <a:r>
              <a:rPr lang="en-US" dirty="0">
                <a:solidFill>
                  <a:srgbClr val="EDA52C"/>
                </a:solidFill>
                <a:latin typeface="Arial" pitchFamily="34" charset="0"/>
                <a:cs typeface="Arial" pitchFamily="34" charset="0"/>
              </a:rPr>
              <a:t>.</a:t>
            </a:r>
            <a:r>
              <a:rPr lang="en-US" dirty="0">
                <a:latin typeface="Arial" pitchFamily="34" charset="0"/>
                <a:cs typeface="Arial" pitchFamily="34" charset="0"/>
              </a:rPr>
              <a:t> </a:t>
            </a:r>
          </a:p>
          <a:p>
            <a:pPr eaLnBrk="1" hangingPunct="1"/>
            <a:r>
              <a:rPr lang="en-US" b="1" dirty="0" smtClean="0">
                <a:solidFill>
                  <a:srgbClr val="E2AC00"/>
                </a:solidFill>
                <a:latin typeface="Arial" pitchFamily="34" charset="0"/>
                <a:cs typeface="Arial" pitchFamily="34" charset="0"/>
              </a:rPr>
              <a:t>Correct </a:t>
            </a:r>
            <a:r>
              <a:rPr lang="en-US" b="1" dirty="0" smtClean="0">
                <a:solidFill>
                  <a:srgbClr val="FFC000"/>
                </a:solidFill>
                <a:latin typeface="Arial" pitchFamily="34" charset="0"/>
                <a:cs typeface="Arial" pitchFamily="34" charset="0"/>
              </a:rPr>
              <a:t>Use Pregnancies = 1</a:t>
            </a:r>
            <a:r>
              <a:rPr lang="en-US" dirty="0" smtClean="0">
                <a:latin typeface="Arial" pitchFamily="34" charset="0"/>
                <a:cs typeface="Arial" pitchFamily="34" charset="0"/>
              </a:rPr>
              <a:t>; 98% survival at 12 months of use.</a:t>
            </a:r>
          </a:p>
          <a:p>
            <a:pPr eaLnBrk="1" hangingPunct="1"/>
            <a:r>
              <a:rPr lang="en-US" b="1" dirty="0" smtClean="0">
                <a:solidFill>
                  <a:srgbClr val="FFC000"/>
                </a:solidFill>
                <a:latin typeface="Arial" pitchFamily="34" charset="0"/>
                <a:cs typeface="Arial" pitchFamily="34" charset="0"/>
              </a:rPr>
              <a:t>Typical Survival rate = .94 or</a:t>
            </a:r>
            <a:r>
              <a:rPr lang="en-US" dirty="0" smtClean="0">
                <a:solidFill>
                  <a:srgbClr val="FFC000"/>
                </a:solidFill>
                <a:latin typeface="Arial" pitchFamily="34" charset="0"/>
                <a:cs typeface="Arial" pitchFamily="34" charset="0"/>
              </a:rPr>
              <a:t> </a:t>
            </a:r>
            <a:r>
              <a:rPr lang="en-US" b="1" dirty="0" smtClean="0">
                <a:solidFill>
                  <a:srgbClr val="FFC000"/>
                </a:solidFill>
                <a:latin typeface="Arial" pitchFamily="34" charset="0"/>
                <a:cs typeface="Arial" pitchFamily="34" charset="0"/>
              </a:rPr>
              <a:t>6 pregnancies per 100  users over 12 months of use</a:t>
            </a:r>
            <a:r>
              <a:rPr lang="en-US" dirty="0" smtClean="0">
                <a:solidFill>
                  <a:srgbClr val="FFC000"/>
                </a:solidFill>
                <a:latin typeface="Arial" pitchFamily="34" charset="0"/>
                <a:cs typeface="Arial" pitchFamily="34" charset="0"/>
              </a:rPr>
              <a:t>.</a:t>
            </a:r>
          </a:p>
          <a:p>
            <a:pPr eaLnBrk="1" hangingPunct="1"/>
            <a:r>
              <a:rPr lang="en-US" dirty="0" smtClean="0">
                <a:latin typeface="Arial" pitchFamily="34" charset="0"/>
                <a:cs typeface="Arial" pitchFamily="34" charset="0"/>
              </a:rPr>
              <a:t>The one unintended pregnancy was 40 year old women with first post partum cycle.</a:t>
            </a:r>
          </a:p>
        </p:txBody>
      </p:sp>
    </p:spTree>
    <p:extLst>
      <p:ext uri="{BB962C8B-B14F-4D97-AF65-F5344CB8AC3E}">
        <p14:creationId xmlns:p14="http://schemas.microsoft.com/office/powerpoint/2010/main" val="1441845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Conclusion</a:t>
            </a:r>
          </a:p>
        </p:txBody>
      </p:sp>
      <p:sp>
        <p:nvSpPr>
          <p:cNvPr id="24579" name="Content Placeholder 2"/>
          <p:cNvSpPr>
            <a:spLocks noGrp="1"/>
          </p:cNvSpPr>
          <p:nvPr>
            <p:ph idx="1"/>
          </p:nvPr>
        </p:nvSpPr>
        <p:spPr>
          <a:xfrm>
            <a:off x="457200" y="1447800"/>
            <a:ext cx="8229600" cy="4525963"/>
          </a:xfrm>
        </p:spPr>
        <p:txBody>
          <a:bodyPr/>
          <a:lstStyle/>
          <a:p>
            <a:pPr eaLnBrk="1" hangingPunct="1"/>
            <a:r>
              <a:rPr lang="en-US" smtClean="0">
                <a:latin typeface="Arial" pitchFamily="34" charset="0"/>
                <a:cs typeface="Arial" pitchFamily="34" charset="0"/>
              </a:rPr>
              <a:t>NFP/FABM use among older women can be very effective.</a:t>
            </a:r>
          </a:p>
          <a:p>
            <a:pPr eaLnBrk="1" hangingPunct="1"/>
            <a:r>
              <a:rPr lang="en-US" smtClean="0">
                <a:latin typeface="Arial" pitchFamily="34" charset="0"/>
                <a:cs typeface="Arial" pitchFamily="34" charset="0"/>
              </a:rPr>
              <a:t>The high efficacy could be a reflection of </a:t>
            </a:r>
            <a:r>
              <a:rPr lang="en-US" b="1" smtClean="0">
                <a:solidFill>
                  <a:srgbClr val="EDA52C"/>
                </a:solidFill>
                <a:latin typeface="Arial" pitchFamily="34" charset="0"/>
                <a:cs typeface="Arial" pitchFamily="34" charset="0"/>
              </a:rPr>
              <a:t>diminished fertility </a:t>
            </a:r>
            <a:r>
              <a:rPr lang="en-US" smtClean="0">
                <a:latin typeface="Arial" pitchFamily="34" charset="0"/>
                <a:cs typeface="Arial" pitchFamily="34" charset="0"/>
              </a:rPr>
              <a:t>among older women. </a:t>
            </a:r>
          </a:p>
          <a:p>
            <a:pPr eaLnBrk="1" hangingPunct="1"/>
            <a:r>
              <a:rPr lang="en-US" smtClean="0">
                <a:latin typeface="Arial" pitchFamily="34" charset="0"/>
                <a:cs typeface="Arial" pitchFamily="34" charset="0"/>
              </a:rPr>
              <a:t>High efficacy could also be a reflection of </a:t>
            </a:r>
            <a:r>
              <a:rPr lang="en-US" b="1" smtClean="0">
                <a:solidFill>
                  <a:srgbClr val="EDA52C"/>
                </a:solidFill>
                <a:latin typeface="Arial" pitchFamily="34" charset="0"/>
                <a:cs typeface="Arial" pitchFamily="34" charset="0"/>
              </a:rPr>
              <a:t>higher motivation </a:t>
            </a:r>
            <a:r>
              <a:rPr lang="en-US" smtClean="0">
                <a:latin typeface="Arial" pitchFamily="34" charset="0"/>
                <a:cs typeface="Arial" pitchFamily="34" charset="0"/>
              </a:rPr>
              <a:t>to avoid pregnancy.</a:t>
            </a:r>
          </a:p>
          <a:p>
            <a:pPr eaLnBrk="1" hangingPunct="1"/>
            <a:r>
              <a:rPr lang="en-US" smtClean="0">
                <a:latin typeface="Arial" pitchFamily="34" charset="0"/>
                <a:cs typeface="Arial" pitchFamily="34" charset="0"/>
              </a:rPr>
              <a:t>Need more participants 40 and older.</a:t>
            </a:r>
          </a:p>
          <a:p>
            <a:pPr eaLnBrk="1" hangingPunct="1"/>
            <a:endParaRPr lang="en-US" smtClean="0"/>
          </a:p>
        </p:txBody>
      </p:sp>
    </p:spTree>
    <p:extLst>
      <p:ext uri="{BB962C8B-B14F-4D97-AF65-F5344CB8AC3E}">
        <p14:creationId xmlns:p14="http://schemas.microsoft.com/office/powerpoint/2010/main" val="9849889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Grades for NFP</a:t>
            </a:r>
            <a:endParaRPr lang="en-US" dirty="0"/>
          </a:p>
        </p:txBody>
      </p:sp>
      <p:sp>
        <p:nvSpPr>
          <p:cNvPr id="3" name="Content Placeholder 2"/>
          <p:cNvSpPr>
            <a:spLocks noGrp="1"/>
          </p:cNvSpPr>
          <p:nvPr>
            <p:ph idx="1"/>
          </p:nvPr>
        </p:nvSpPr>
        <p:spPr>
          <a:xfrm>
            <a:off x="457200" y="1600200"/>
            <a:ext cx="5791200" cy="4525963"/>
          </a:xfrm>
        </p:spPr>
        <p:txBody>
          <a:bodyPr/>
          <a:lstStyle/>
          <a:p>
            <a:pPr marL="0" indent="0">
              <a:buNone/>
            </a:pPr>
            <a:endParaRPr lang="en-US" dirty="0" smtClean="0"/>
          </a:p>
          <a:p>
            <a:pPr marL="0" indent="0">
              <a:buNone/>
            </a:pPr>
            <a:endParaRPr lang="en-US" dirty="0"/>
          </a:p>
          <a:p>
            <a:pPr marL="0" indent="0">
              <a:buNone/>
            </a:pPr>
            <a:r>
              <a:rPr lang="en-US" dirty="0" smtClean="0"/>
              <a:t>Preventing pregnancy in premenopausal women</a:t>
            </a:r>
          </a:p>
        </p:txBody>
      </p:sp>
      <p:sp>
        <p:nvSpPr>
          <p:cNvPr id="4" name="TextBox 3"/>
          <p:cNvSpPr txBox="1"/>
          <p:nvPr/>
        </p:nvSpPr>
        <p:spPr>
          <a:xfrm>
            <a:off x="6248400" y="1412543"/>
            <a:ext cx="2514600" cy="2862322"/>
          </a:xfrm>
          <a:prstGeom prst="rect">
            <a:avLst/>
          </a:prstGeom>
          <a:noFill/>
        </p:spPr>
        <p:txBody>
          <a:bodyPr wrap="square" rtlCol="0">
            <a:spAutoFit/>
          </a:bodyPr>
          <a:lstStyle/>
          <a:p>
            <a:pPr>
              <a:spcBef>
                <a:spcPts val="786"/>
              </a:spcBef>
            </a:pPr>
            <a:r>
              <a:rPr lang="en-US" sz="3200" dirty="0" smtClean="0"/>
              <a:t>Grades</a:t>
            </a:r>
          </a:p>
          <a:p>
            <a:pPr>
              <a:spcBef>
                <a:spcPts val="786"/>
              </a:spcBef>
            </a:pPr>
            <a:r>
              <a:rPr lang="en-US" sz="3200" u="sng" dirty="0" smtClean="0"/>
              <a:t>MDM </a:t>
            </a:r>
            <a:r>
              <a:rPr lang="en-US" sz="3200" dirty="0" smtClean="0"/>
              <a:t>      </a:t>
            </a:r>
            <a:r>
              <a:rPr lang="en-US" sz="3200" u="sng" dirty="0" smtClean="0"/>
              <a:t>RJF</a:t>
            </a:r>
          </a:p>
          <a:p>
            <a:pPr>
              <a:spcBef>
                <a:spcPts val="786"/>
              </a:spcBef>
            </a:pPr>
            <a:r>
              <a:rPr lang="en-US" sz="3200" dirty="0" smtClean="0"/>
              <a:t> </a:t>
            </a:r>
            <a:r>
              <a:rPr lang="en-US" sz="3200" dirty="0" smtClean="0">
                <a:solidFill>
                  <a:srgbClr val="0070C0"/>
                </a:solidFill>
              </a:rPr>
              <a:t>B		C</a:t>
            </a:r>
            <a:endParaRPr lang="en-US" sz="3200" dirty="0">
              <a:solidFill>
                <a:srgbClr val="0070C0"/>
              </a:solidFill>
            </a:endParaRPr>
          </a:p>
          <a:p>
            <a:pPr>
              <a:spcBef>
                <a:spcPts val="786"/>
              </a:spcBef>
            </a:pPr>
            <a:endParaRPr lang="en-US" sz="2800" dirty="0" smtClean="0"/>
          </a:p>
          <a:p>
            <a:endParaRPr lang="en-US" dirty="0"/>
          </a:p>
          <a:p>
            <a:endParaRPr lang="en-US" dirty="0"/>
          </a:p>
        </p:txBody>
      </p:sp>
    </p:spTree>
    <p:extLst>
      <p:ext uri="{BB962C8B-B14F-4D97-AF65-F5344CB8AC3E}">
        <p14:creationId xmlns:p14="http://schemas.microsoft.com/office/powerpoint/2010/main" val="1182510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Effectiveness in atypical situations</a:t>
            </a:r>
            <a:endParaRPr lang="en-US" dirty="0"/>
          </a:p>
        </p:txBody>
      </p:sp>
      <p:sp>
        <p:nvSpPr>
          <p:cNvPr id="3" name="Subtitle 2"/>
          <p:cNvSpPr>
            <a:spLocks noGrp="1"/>
          </p:cNvSpPr>
          <p:nvPr>
            <p:ph type="subTitle" idx="1"/>
          </p:nvPr>
        </p:nvSpPr>
        <p:spPr/>
        <p:txBody>
          <a:bodyPr/>
          <a:lstStyle/>
          <a:p>
            <a:r>
              <a:rPr lang="en-US" b="1" i="1" dirty="0" smtClean="0">
                <a:solidFill>
                  <a:schemeClr val="tx1"/>
                </a:solidFill>
              </a:rPr>
              <a:t>Can I use NFP after stopping the pill?</a:t>
            </a:r>
            <a:endParaRPr lang="en-US" b="1" i="1" dirty="0">
              <a:solidFill>
                <a:schemeClr val="tx1"/>
              </a:solidFill>
            </a:endParaRPr>
          </a:p>
        </p:txBody>
      </p:sp>
    </p:spTree>
    <p:extLst>
      <p:ext uri="{BB962C8B-B14F-4D97-AF65-F5344CB8AC3E}">
        <p14:creationId xmlns:p14="http://schemas.microsoft.com/office/powerpoint/2010/main" val="1493417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Menstrual Cycle Characteristics after Discontinuation of Oral Contraceptives</a:t>
            </a:r>
            <a:endParaRPr lang="en-US" dirty="0"/>
          </a:p>
        </p:txBody>
      </p:sp>
      <p:sp>
        <p:nvSpPr>
          <p:cNvPr id="3" name="Content Placeholder 2"/>
          <p:cNvSpPr>
            <a:spLocks noGrp="1"/>
          </p:cNvSpPr>
          <p:nvPr>
            <p:ph idx="1"/>
          </p:nvPr>
        </p:nvSpPr>
        <p:spPr/>
        <p:txBody>
          <a:bodyPr/>
          <a:lstStyle/>
          <a:p>
            <a:r>
              <a:rPr lang="en-US" dirty="0" smtClean="0"/>
              <a:t>Retrospective analysis of 70 women stopping OC’s vs. 70 age matched no-OC users</a:t>
            </a:r>
          </a:p>
          <a:p>
            <a:r>
              <a:rPr lang="en-US" dirty="0" smtClean="0"/>
              <a:t>All new to Creighton model</a:t>
            </a:r>
            <a:endParaRPr lang="en-US" dirty="0"/>
          </a:p>
        </p:txBody>
      </p:sp>
      <p:sp>
        <p:nvSpPr>
          <p:cNvPr id="4" name="TextBox 3"/>
          <p:cNvSpPr txBox="1"/>
          <p:nvPr/>
        </p:nvSpPr>
        <p:spPr>
          <a:xfrm>
            <a:off x="3657600" y="5867400"/>
            <a:ext cx="5257800" cy="369332"/>
          </a:xfrm>
          <a:prstGeom prst="rect">
            <a:avLst/>
          </a:prstGeom>
          <a:noFill/>
        </p:spPr>
        <p:txBody>
          <a:bodyPr wrap="square" rtlCol="0">
            <a:spAutoFit/>
          </a:bodyPr>
          <a:lstStyle/>
          <a:p>
            <a:r>
              <a:rPr lang="en-US" dirty="0" err="1" smtClean="0"/>
              <a:t>Nassaralla</a:t>
            </a:r>
            <a:r>
              <a:rPr lang="en-US" dirty="0" smtClean="0"/>
              <a:t> et al. (2011) </a:t>
            </a:r>
            <a:r>
              <a:rPr lang="en-US" i="1" dirty="0" smtClean="0"/>
              <a:t>J. Women Health</a:t>
            </a:r>
            <a:r>
              <a:rPr lang="en-US" dirty="0" smtClean="0"/>
              <a:t> 20(2):169</a:t>
            </a:r>
            <a:endParaRPr lang="en-US" dirty="0"/>
          </a:p>
        </p:txBody>
      </p:sp>
    </p:spTree>
    <p:extLst>
      <p:ext uri="{BB962C8B-B14F-4D97-AF65-F5344CB8AC3E}">
        <p14:creationId xmlns:p14="http://schemas.microsoft.com/office/powerpoint/2010/main" val="2264684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Menstrual Cycle Characteristics after Discontinuation of Oral Contraceptives</a:t>
            </a:r>
          </a:p>
        </p:txBody>
      </p:sp>
      <p:sp>
        <p:nvSpPr>
          <p:cNvPr id="3" name="Content Placeholder 2"/>
          <p:cNvSpPr>
            <a:spLocks noGrp="1"/>
          </p:cNvSpPr>
          <p:nvPr>
            <p:ph idx="1"/>
          </p:nvPr>
        </p:nvSpPr>
        <p:spPr/>
        <p:txBody>
          <a:bodyPr>
            <a:normAutofit/>
          </a:bodyPr>
          <a:lstStyle/>
          <a:p>
            <a:pPr marL="0" indent="0">
              <a:buNone/>
            </a:pPr>
            <a:r>
              <a:rPr lang="en-US" dirty="0" smtClean="0"/>
              <a:t>Recent OC users had:</a:t>
            </a:r>
          </a:p>
          <a:p>
            <a:r>
              <a:rPr lang="en-US" dirty="0" smtClean="0"/>
              <a:t>Sig. lower mucus quality scores, 1</a:t>
            </a:r>
            <a:r>
              <a:rPr lang="en-US" baseline="30000" dirty="0" smtClean="0"/>
              <a:t>st</a:t>
            </a:r>
            <a:r>
              <a:rPr lang="en-US" dirty="0" smtClean="0"/>
              <a:t> 2 cycles</a:t>
            </a:r>
          </a:p>
          <a:p>
            <a:r>
              <a:rPr lang="en-US" dirty="0" smtClean="0"/>
              <a:t>Later EDO</a:t>
            </a:r>
          </a:p>
          <a:p>
            <a:r>
              <a:rPr lang="en-US" dirty="0" smtClean="0"/>
              <a:t>Lighter menses, 1</a:t>
            </a:r>
            <a:r>
              <a:rPr lang="en-US" baseline="30000" dirty="0" smtClean="0"/>
              <a:t>st</a:t>
            </a:r>
            <a:r>
              <a:rPr lang="en-US" dirty="0" smtClean="0"/>
              <a:t> 4 cycles</a:t>
            </a:r>
          </a:p>
          <a:p>
            <a:r>
              <a:rPr lang="en-US" dirty="0" smtClean="0"/>
              <a:t>“Menstrual cycle biomarkers significantly different 1</a:t>
            </a:r>
            <a:r>
              <a:rPr lang="en-US" baseline="30000" dirty="0" smtClean="0"/>
              <a:t>st</a:t>
            </a:r>
            <a:r>
              <a:rPr lang="en-US" dirty="0" smtClean="0"/>
              <a:t> 6 cycles combined”</a:t>
            </a:r>
          </a:p>
          <a:p>
            <a:r>
              <a:rPr lang="en-US" dirty="0" smtClean="0"/>
              <a:t>Confidence &amp; Satisfaction with </a:t>
            </a:r>
            <a:r>
              <a:rPr lang="en-US" dirty="0" err="1" smtClean="0"/>
              <a:t>CrMs</a:t>
            </a:r>
            <a:r>
              <a:rPr lang="en-US" dirty="0" smtClean="0"/>
              <a:t> no different for women or men.</a:t>
            </a:r>
            <a:endParaRPr lang="en-US" dirty="0"/>
          </a:p>
        </p:txBody>
      </p:sp>
      <p:sp>
        <p:nvSpPr>
          <p:cNvPr id="4" name="TextBox 3"/>
          <p:cNvSpPr txBox="1"/>
          <p:nvPr/>
        </p:nvSpPr>
        <p:spPr>
          <a:xfrm>
            <a:off x="4800600" y="6400800"/>
            <a:ext cx="4114800" cy="369332"/>
          </a:xfrm>
          <a:prstGeom prst="rect">
            <a:avLst/>
          </a:prstGeom>
          <a:noFill/>
        </p:spPr>
        <p:txBody>
          <a:bodyPr wrap="square" rtlCol="0">
            <a:spAutoFit/>
          </a:bodyPr>
          <a:lstStyle/>
          <a:p>
            <a:r>
              <a:rPr lang="en-US" dirty="0" err="1"/>
              <a:t>Nassaralla</a:t>
            </a:r>
            <a:r>
              <a:rPr lang="en-US" dirty="0"/>
              <a:t> et al. (2011) </a:t>
            </a:r>
          </a:p>
        </p:txBody>
      </p:sp>
    </p:spTree>
    <p:extLst>
      <p:ext uri="{BB962C8B-B14F-4D97-AF65-F5344CB8AC3E}">
        <p14:creationId xmlns:p14="http://schemas.microsoft.com/office/powerpoint/2010/main" val="691200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Use of STM- post hormonal contraceptives</a:t>
            </a:r>
            <a:endParaRPr lang="en-US" sz="3600" dirty="0"/>
          </a:p>
        </p:txBody>
      </p:sp>
      <p:sp>
        <p:nvSpPr>
          <p:cNvPr id="3" name="Content Placeholder 2"/>
          <p:cNvSpPr>
            <a:spLocks noGrp="1"/>
          </p:cNvSpPr>
          <p:nvPr>
            <p:ph idx="1"/>
          </p:nvPr>
        </p:nvSpPr>
        <p:spPr>
          <a:xfrm>
            <a:off x="595312" y="1752600"/>
            <a:ext cx="8015287" cy="4648200"/>
          </a:xfrm>
        </p:spPr>
        <p:txBody>
          <a:bodyPr>
            <a:normAutofit/>
          </a:bodyPr>
          <a:lstStyle/>
          <a:p>
            <a:r>
              <a:rPr lang="en-US" dirty="0" smtClean="0"/>
              <a:t>175 women discontinuing OC’s (3048 cycles)</a:t>
            </a:r>
          </a:p>
          <a:p>
            <a:pPr lvl="1">
              <a:spcBef>
                <a:spcPts val="600"/>
              </a:spcBef>
            </a:pPr>
            <a:r>
              <a:rPr lang="en-US" sz="2000" dirty="0" smtClean="0"/>
              <a:t>Prior OC use mean= 3.5yrs (range 1-13yrs)</a:t>
            </a:r>
          </a:p>
          <a:p>
            <a:pPr lvl="1">
              <a:spcBef>
                <a:spcPts val="600"/>
              </a:spcBef>
            </a:pPr>
            <a:r>
              <a:rPr lang="en-US" sz="2000" dirty="0" smtClean="0"/>
              <a:t>Mean age 26.2 yrs.</a:t>
            </a:r>
          </a:p>
          <a:p>
            <a:pPr lvl="1">
              <a:spcBef>
                <a:spcPts val="600"/>
              </a:spcBef>
            </a:pPr>
            <a:r>
              <a:rPr lang="en-US" sz="2000" dirty="0" smtClean="0"/>
              <a:t>OC formulations used</a:t>
            </a:r>
          </a:p>
          <a:p>
            <a:pPr lvl="2"/>
            <a:r>
              <a:rPr lang="en-US" sz="1600" dirty="0" smtClean="0"/>
              <a:t>74%  fixed combo EE= 30-37 µg</a:t>
            </a:r>
          </a:p>
          <a:p>
            <a:pPr lvl="2"/>
            <a:r>
              <a:rPr lang="en-US" sz="1600" dirty="0" smtClean="0"/>
              <a:t>6%    fixed combo EE= 20 µg</a:t>
            </a:r>
          </a:p>
          <a:p>
            <a:pPr lvl="2"/>
            <a:r>
              <a:rPr lang="en-US" sz="1600" dirty="0"/>
              <a:t>2</a:t>
            </a:r>
            <a:r>
              <a:rPr lang="en-US" sz="1600" dirty="0" smtClean="0"/>
              <a:t>%    fixed combo EE=50 µg</a:t>
            </a:r>
          </a:p>
          <a:p>
            <a:pPr lvl="2"/>
            <a:r>
              <a:rPr lang="en-US" sz="1600" dirty="0" smtClean="0"/>
              <a:t>18%  other combos &amp; POP</a:t>
            </a:r>
          </a:p>
          <a:p>
            <a:r>
              <a:rPr lang="en-US" dirty="0" smtClean="0"/>
              <a:t>284 matched women using STM (6251 cycles)</a:t>
            </a:r>
          </a:p>
          <a:p>
            <a:pPr marL="1373187" lvl="3" indent="0">
              <a:buNone/>
            </a:pPr>
            <a:r>
              <a:rPr lang="en-US" dirty="0"/>
              <a:t>	</a:t>
            </a:r>
            <a:r>
              <a:rPr lang="en-US" dirty="0" smtClean="0"/>
              <a:t>		</a:t>
            </a:r>
            <a:r>
              <a:rPr lang="en-US" sz="1800" dirty="0" err="1" smtClean="0"/>
              <a:t>Gnoth</a:t>
            </a:r>
            <a:r>
              <a:rPr lang="en-US" sz="1800" dirty="0" smtClean="0"/>
              <a:t> et al </a:t>
            </a:r>
            <a:r>
              <a:rPr lang="en-US" sz="1800" i="1" dirty="0" err="1" smtClean="0"/>
              <a:t>Gynecol</a:t>
            </a:r>
            <a:r>
              <a:rPr lang="en-US" sz="1800" i="1" dirty="0" smtClean="0"/>
              <a:t> Endo. </a:t>
            </a:r>
            <a:r>
              <a:rPr lang="en-US" sz="1800" dirty="0" smtClean="0"/>
              <a:t>2002; 16:307</a:t>
            </a:r>
          </a:p>
        </p:txBody>
      </p:sp>
    </p:spTree>
    <p:extLst>
      <p:ext uri="{BB962C8B-B14F-4D97-AF65-F5344CB8AC3E}">
        <p14:creationId xmlns:p14="http://schemas.microsoft.com/office/powerpoint/2010/main" val="470524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Characteristics of post-pill cycles</a:t>
            </a:r>
            <a:endParaRPr lang="en-US" sz="4400" dirty="0"/>
          </a:p>
        </p:txBody>
      </p:sp>
      <p:sp>
        <p:nvSpPr>
          <p:cNvPr id="3" name="Content Placeholder 2"/>
          <p:cNvSpPr>
            <a:spLocks noGrp="1"/>
          </p:cNvSpPr>
          <p:nvPr>
            <p:ph idx="1"/>
          </p:nvPr>
        </p:nvSpPr>
        <p:spPr>
          <a:xfrm>
            <a:off x="595312" y="1752600"/>
            <a:ext cx="7634287" cy="4495800"/>
          </a:xfrm>
        </p:spPr>
        <p:txBody>
          <a:bodyPr>
            <a:normAutofit lnSpcReduction="10000"/>
          </a:bodyPr>
          <a:lstStyle/>
          <a:p>
            <a:r>
              <a:rPr lang="en-US" dirty="0" smtClean="0"/>
              <a:t>First post-pill cycle:</a:t>
            </a:r>
          </a:p>
          <a:p>
            <a:pPr lvl="1">
              <a:spcBef>
                <a:spcPts val="600"/>
              </a:spcBef>
            </a:pPr>
            <a:r>
              <a:rPr lang="en-US" sz="2000" dirty="0" smtClean="0"/>
              <a:t>51% normal</a:t>
            </a:r>
          </a:p>
          <a:p>
            <a:pPr lvl="1">
              <a:spcBef>
                <a:spcPts val="600"/>
              </a:spcBef>
            </a:pPr>
            <a:r>
              <a:rPr lang="en-US" sz="2000" dirty="0" smtClean="0"/>
              <a:t>49%  had major disturbance	</a:t>
            </a:r>
          </a:p>
          <a:p>
            <a:pPr lvl="2">
              <a:spcBef>
                <a:spcPts val="600"/>
              </a:spcBef>
            </a:pPr>
            <a:r>
              <a:rPr lang="en-US" sz="2000" dirty="0" smtClean="0"/>
              <a:t>32% short luteal phase (&lt;10day)</a:t>
            </a:r>
          </a:p>
          <a:p>
            <a:pPr lvl="2">
              <a:spcBef>
                <a:spcPts val="600"/>
              </a:spcBef>
            </a:pPr>
            <a:r>
              <a:rPr lang="en-US" sz="2000" dirty="0" smtClean="0"/>
              <a:t>10% no temp shift</a:t>
            </a:r>
          </a:p>
          <a:p>
            <a:pPr lvl="2">
              <a:spcBef>
                <a:spcPts val="600"/>
              </a:spcBef>
            </a:pPr>
            <a:r>
              <a:rPr lang="en-US" sz="2000" dirty="0" smtClean="0"/>
              <a:t>7% long cycle w/ norma</a:t>
            </a:r>
            <a:r>
              <a:rPr lang="en-US" sz="2000" dirty="0"/>
              <a:t>l</a:t>
            </a:r>
            <a:r>
              <a:rPr lang="en-US" sz="2000" dirty="0" smtClean="0"/>
              <a:t> luteal phase</a:t>
            </a:r>
          </a:p>
          <a:p>
            <a:r>
              <a:rPr lang="en-US" dirty="0" smtClean="0"/>
              <a:t>Compared to STM cohort, post-pill cycles:</a:t>
            </a:r>
          </a:p>
          <a:p>
            <a:pPr lvl="1"/>
            <a:r>
              <a:rPr lang="en-US" sz="2000" dirty="0"/>
              <a:t>S</a:t>
            </a:r>
            <a:r>
              <a:rPr lang="en-US" sz="2000" dirty="0" smtClean="0"/>
              <a:t>ignificantly longer for 9 cycles</a:t>
            </a:r>
          </a:p>
          <a:p>
            <a:pPr lvl="1"/>
            <a:r>
              <a:rPr lang="en-US" sz="2000" dirty="0" smtClean="0"/>
              <a:t>Sig. more anovulatory cycles for 3 cycles</a:t>
            </a:r>
          </a:p>
          <a:p>
            <a:pPr lvl="1"/>
            <a:r>
              <a:rPr lang="en-US" sz="2000" dirty="0" smtClean="0"/>
              <a:t>Delayed mucus Peak Day for 6-7 cycles</a:t>
            </a:r>
          </a:p>
          <a:p>
            <a:pPr lvl="1"/>
            <a:r>
              <a:rPr lang="en-US" sz="2000" dirty="0" smtClean="0"/>
              <a:t>Delayed first day of temp rise for 6-7 cycles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590247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Problem </a:t>
            </a:r>
          </a:p>
        </p:txBody>
      </p:sp>
      <p:sp>
        <p:nvSpPr>
          <p:cNvPr id="3" name="Content Placeholder 2"/>
          <p:cNvSpPr>
            <a:spLocks noGrp="1"/>
          </p:cNvSpPr>
          <p:nvPr>
            <p:ph idx="1"/>
          </p:nvPr>
        </p:nvSpPr>
        <p:spPr>
          <a:xfrm>
            <a:off x="457200" y="1447800"/>
            <a:ext cx="8229600" cy="4525963"/>
          </a:xfrm>
        </p:spPr>
        <p:txBody>
          <a:bodyPr rtlCol="0">
            <a:normAutofit/>
          </a:bodyPr>
          <a:lstStyle/>
          <a:p>
            <a:pPr eaLnBrk="1" fontAlgn="auto" hangingPunct="1">
              <a:spcAft>
                <a:spcPts val="0"/>
              </a:spcAft>
              <a:defRPr/>
            </a:pPr>
            <a:r>
              <a:rPr lang="en-US" dirty="0" smtClean="0">
                <a:solidFill>
                  <a:srgbClr val="0000FF"/>
                </a:solidFill>
                <a:latin typeface="Arial" pitchFamily="34" charset="0"/>
                <a:cs typeface="Arial" pitchFamily="34" charset="0"/>
              </a:rPr>
              <a:t>Not a lot known </a:t>
            </a:r>
            <a:r>
              <a:rPr lang="en-US" dirty="0" smtClean="0">
                <a:latin typeface="Arial" pitchFamily="34" charset="0"/>
                <a:cs typeface="Arial" pitchFamily="34" charset="0"/>
              </a:rPr>
              <a:t>about the use of NFP/FABM during the </a:t>
            </a:r>
            <a:r>
              <a:rPr lang="en-US" dirty="0" err="1" smtClean="0">
                <a:latin typeface="Arial" pitchFamily="34" charset="0"/>
                <a:cs typeface="Arial" pitchFamily="34" charset="0"/>
              </a:rPr>
              <a:t>peri</a:t>
            </a:r>
            <a:r>
              <a:rPr lang="en-US" dirty="0" smtClean="0">
                <a:latin typeface="Arial" pitchFamily="34" charset="0"/>
                <a:cs typeface="Arial" pitchFamily="34" charset="0"/>
              </a:rPr>
              <a:t>-menopause transition. </a:t>
            </a:r>
          </a:p>
          <a:p>
            <a:pPr eaLnBrk="1" fontAlgn="auto" hangingPunct="1">
              <a:spcAft>
                <a:spcPts val="0"/>
              </a:spcAft>
              <a:defRPr/>
            </a:pPr>
            <a:r>
              <a:rPr lang="en-US" dirty="0" smtClean="0">
                <a:latin typeface="Arial" pitchFamily="34" charset="0"/>
                <a:cs typeface="Arial" pitchFamily="34" charset="0"/>
              </a:rPr>
              <a:t>During this transition the </a:t>
            </a:r>
            <a:r>
              <a:rPr lang="en-US" dirty="0" smtClean="0">
                <a:solidFill>
                  <a:srgbClr val="0000FF"/>
                </a:solidFill>
                <a:latin typeface="Arial" pitchFamily="34" charset="0"/>
                <a:cs typeface="Arial" pitchFamily="34" charset="0"/>
              </a:rPr>
              <a:t>menstrual cycle length shortens but </a:t>
            </a:r>
            <a:r>
              <a:rPr lang="en-US" dirty="0" smtClean="0">
                <a:latin typeface="Arial" pitchFamily="34" charset="0"/>
                <a:cs typeface="Arial" pitchFamily="34" charset="0"/>
              </a:rPr>
              <a:t>becomes </a:t>
            </a:r>
            <a:r>
              <a:rPr lang="en-US" dirty="0" smtClean="0">
                <a:solidFill>
                  <a:srgbClr val="0000FF"/>
                </a:solidFill>
                <a:latin typeface="Arial" pitchFamily="34" charset="0"/>
                <a:cs typeface="Arial" pitchFamily="34" charset="0"/>
              </a:rPr>
              <a:t>more variable </a:t>
            </a:r>
            <a:r>
              <a:rPr lang="en-US" dirty="0" smtClean="0">
                <a:latin typeface="Arial" pitchFamily="34" charset="0"/>
                <a:cs typeface="Arial" pitchFamily="34" charset="0"/>
              </a:rPr>
              <a:t>as menopause approaches.</a:t>
            </a:r>
          </a:p>
          <a:p>
            <a:pPr eaLnBrk="1" fontAlgn="auto" hangingPunct="1">
              <a:spcAft>
                <a:spcPts val="0"/>
              </a:spcAft>
              <a:defRPr/>
            </a:pPr>
            <a:r>
              <a:rPr lang="en-US" dirty="0" smtClean="0">
                <a:latin typeface="Arial" pitchFamily="34" charset="0"/>
                <a:cs typeface="Arial" pitchFamily="34" charset="0"/>
              </a:rPr>
              <a:t>It is like the </a:t>
            </a:r>
            <a:r>
              <a:rPr lang="en-US" dirty="0" smtClean="0">
                <a:solidFill>
                  <a:srgbClr val="0000FF"/>
                </a:solidFill>
                <a:latin typeface="Arial" pitchFamily="34" charset="0"/>
                <a:cs typeface="Arial" pitchFamily="34" charset="0"/>
              </a:rPr>
              <a:t>reverse of the menstrual cycle variability with adolescents </a:t>
            </a:r>
            <a:r>
              <a:rPr lang="en-US" dirty="0" smtClean="0">
                <a:latin typeface="Arial" pitchFamily="34" charset="0"/>
                <a:cs typeface="Arial" pitchFamily="34" charset="0"/>
              </a:rPr>
              <a:t>(Brown, 2011).</a:t>
            </a:r>
          </a:p>
        </p:txBody>
      </p:sp>
    </p:spTree>
    <p:extLst>
      <p:ext uri="{BB962C8B-B14F-4D97-AF65-F5344CB8AC3E}">
        <p14:creationId xmlns:p14="http://schemas.microsoft.com/office/powerpoint/2010/main" val="26984279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a:t>
            </a:r>
            <a:r>
              <a:rPr lang="en-US" sz="3600" dirty="0" smtClean="0"/>
              <a:t>omen can use STM Immediately after Discontinuing OC’s</a:t>
            </a:r>
            <a:endParaRPr lang="en-US" sz="3600" dirty="0"/>
          </a:p>
        </p:txBody>
      </p:sp>
      <p:sp>
        <p:nvSpPr>
          <p:cNvPr id="3" name="Content Placeholder 2"/>
          <p:cNvSpPr>
            <a:spLocks noGrp="1"/>
          </p:cNvSpPr>
          <p:nvPr>
            <p:ph idx="1"/>
          </p:nvPr>
        </p:nvSpPr>
        <p:spPr>
          <a:xfrm>
            <a:off x="595312" y="1752600"/>
            <a:ext cx="7862887" cy="4114800"/>
          </a:xfrm>
        </p:spPr>
        <p:txBody>
          <a:bodyPr>
            <a:normAutofit lnSpcReduction="10000"/>
          </a:bodyPr>
          <a:lstStyle/>
          <a:p>
            <a:pPr marL="0" indent="0">
              <a:buNone/>
            </a:pPr>
            <a:r>
              <a:rPr lang="en-US" dirty="0"/>
              <a:t>	</a:t>
            </a:r>
            <a:r>
              <a:rPr lang="en-US" dirty="0" smtClean="0"/>
              <a:t>				</a:t>
            </a:r>
            <a:r>
              <a:rPr lang="en-US" u="sng" dirty="0" smtClean="0"/>
              <a:t>Post pill</a:t>
            </a:r>
            <a:r>
              <a:rPr lang="en-US" dirty="0" smtClean="0"/>
              <a:t>	</a:t>
            </a:r>
            <a:r>
              <a:rPr lang="en-US" u="sng" dirty="0" smtClean="0"/>
              <a:t>Control</a:t>
            </a:r>
          </a:p>
          <a:p>
            <a:pPr marL="0" indent="0">
              <a:buNone/>
            </a:pPr>
            <a:r>
              <a:rPr lang="en-US" sz="2800" dirty="0" smtClean="0"/>
              <a:t>ID mucus peak -cycle #1		84%		90%</a:t>
            </a:r>
          </a:p>
          <a:p>
            <a:pPr marL="0" indent="0">
              <a:buNone/>
            </a:pPr>
            <a:r>
              <a:rPr lang="en-US" sz="2800" dirty="0" smtClean="0"/>
              <a:t>ID mucus peak -cycle #3		95%		96%</a:t>
            </a:r>
          </a:p>
          <a:p>
            <a:pPr marL="0" indent="0">
              <a:buNone/>
            </a:pPr>
            <a:endParaRPr lang="en-US" sz="2800" dirty="0"/>
          </a:p>
          <a:p>
            <a:pPr marL="0" indent="0">
              <a:buNone/>
            </a:pPr>
            <a:r>
              <a:rPr lang="en-US" sz="2800" dirty="0" smtClean="0"/>
              <a:t>Unintended pregnancy rate	1.63		1.70</a:t>
            </a:r>
          </a:p>
          <a:p>
            <a:pPr marL="0" indent="0">
              <a:buNone/>
            </a:pPr>
            <a:endParaRPr lang="en-US" dirty="0" smtClean="0"/>
          </a:p>
          <a:p>
            <a:pPr marL="0" indent="0">
              <a:buNone/>
            </a:pPr>
            <a:endParaRPr lang="en-US" dirty="0"/>
          </a:p>
          <a:p>
            <a:pPr marL="0" lvl="3" indent="0">
              <a:buNone/>
            </a:pPr>
            <a:r>
              <a:rPr lang="en-US" sz="1800" dirty="0" smtClean="0"/>
              <a:t>				</a:t>
            </a:r>
            <a:r>
              <a:rPr lang="en-US" sz="1800" dirty="0" err="1" smtClean="0"/>
              <a:t>Gnoth</a:t>
            </a:r>
            <a:r>
              <a:rPr lang="en-US" sz="1800" dirty="0" smtClean="0"/>
              <a:t> </a:t>
            </a:r>
            <a:r>
              <a:rPr lang="en-US" sz="1800" dirty="0"/>
              <a:t>et al </a:t>
            </a:r>
            <a:r>
              <a:rPr lang="en-US" sz="1800" i="1" dirty="0" err="1"/>
              <a:t>Gynecol</a:t>
            </a:r>
            <a:r>
              <a:rPr lang="en-US" sz="1800" i="1" dirty="0"/>
              <a:t> Endo. </a:t>
            </a:r>
            <a:r>
              <a:rPr lang="en-US" sz="1800" dirty="0"/>
              <a:t>2002; 16:307</a:t>
            </a:r>
          </a:p>
          <a:p>
            <a:pPr marL="0" indent="0">
              <a:buNone/>
            </a:pPr>
            <a:endParaRPr lang="en-US" dirty="0"/>
          </a:p>
        </p:txBody>
      </p:sp>
    </p:spTree>
    <p:extLst>
      <p:ext uri="{BB962C8B-B14F-4D97-AF65-F5344CB8AC3E}">
        <p14:creationId xmlns:p14="http://schemas.microsoft.com/office/powerpoint/2010/main" val="2850907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Grades for NFP</a:t>
            </a:r>
            <a:endParaRPr lang="en-US" dirty="0"/>
          </a:p>
        </p:txBody>
      </p:sp>
      <p:sp>
        <p:nvSpPr>
          <p:cNvPr id="3" name="Content Placeholder 2"/>
          <p:cNvSpPr>
            <a:spLocks noGrp="1"/>
          </p:cNvSpPr>
          <p:nvPr>
            <p:ph idx="1"/>
          </p:nvPr>
        </p:nvSpPr>
        <p:spPr>
          <a:xfrm>
            <a:off x="457200" y="1524000"/>
            <a:ext cx="5791200" cy="4525963"/>
          </a:xfrm>
        </p:spPr>
        <p:txBody>
          <a:bodyPr/>
          <a:lstStyle/>
          <a:p>
            <a:pPr marL="0" indent="0">
              <a:buNone/>
            </a:pPr>
            <a:endParaRPr lang="en-US" dirty="0" smtClean="0"/>
          </a:p>
          <a:p>
            <a:pPr marL="0" indent="0">
              <a:buNone/>
            </a:pPr>
            <a:endParaRPr lang="en-US" dirty="0"/>
          </a:p>
          <a:p>
            <a:pPr marL="0" indent="0">
              <a:buNone/>
            </a:pPr>
            <a:r>
              <a:rPr lang="en-US" dirty="0" smtClean="0"/>
              <a:t>Preventing pregnancy in women immediately after stopping hormonal contraceptives</a:t>
            </a:r>
          </a:p>
        </p:txBody>
      </p:sp>
      <p:sp>
        <p:nvSpPr>
          <p:cNvPr id="4" name="TextBox 3"/>
          <p:cNvSpPr txBox="1"/>
          <p:nvPr/>
        </p:nvSpPr>
        <p:spPr>
          <a:xfrm>
            <a:off x="6248400" y="1633478"/>
            <a:ext cx="2514600" cy="2862322"/>
          </a:xfrm>
          <a:prstGeom prst="rect">
            <a:avLst/>
          </a:prstGeom>
          <a:noFill/>
        </p:spPr>
        <p:txBody>
          <a:bodyPr wrap="square" rtlCol="0">
            <a:spAutoFit/>
          </a:bodyPr>
          <a:lstStyle/>
          <a:p>
            <a:pPr>
              <a:spcBef>
                <a:spcPts val="786"/>
              </a:spcBef>
            </a:pPr>
            <a:r>
              <a:rPr lang="en-US" sz="3200" dirty="0" smtClean="0"/>
              <a:t>Grades</a:t>
            </a:r>
          </a:p>
          <a:p>
            <a:pPr>
              <a:spcBef>
                <a:spcPts val="786"/>
              </a:spcBef>
            </a:pPr>
            <a:r>
              <a:rPr lang="en-US" sz="3200" u="sng" dirty="0" smtClean="0"/>
              <a:t>MDM </a:t>
            </a:r>
            <a:r>
              <a:rPr lang="en-US" sz="3200" dirty="0" smtClean="0"/>
              <a:t>      </a:t>
            </a:r>
            <a:r>
              <a:rPr lang="en-US" sz="3200" u="sng" dirty="0" smtClean="0"/>
              <a:t>RJF</a:t>
            </a:r>
          </a:p>
          <a:p>
            <a:pPr>
              <a:spcBef>
                <a:spcPts val="786"/>
              </a:spcBef>
            </a:pPr>
            <a:r>
              <a:rPr lang="en-US" sz="3200" dirty="0" smtClean="0"/>
              <a:t> </a:t>
            </a:r>
            <a:r>
              <a:rPr lang="en-US" sz="3200" dirty="0" smtClean="0">
                <a:solidFill>
                  <a:srgbClr val="0070C0"/>
                </a:solidFill>
              </a:rPr>
              <a:t>B+		B+</a:t>
            </a:r>
            <a:endParaRPr lang="en-US" sz="3200" dirty="0">
              <a:solidFill>
                <a:srgbClr val="0070C0"/>
              </a:solidFill>
            </a:endParaRPr>
          </a:p>
          <a:p>
            <a:pPr>
              <a:spcBef>
                <a:spcPts val="786"/>
              </a:spcBef>
            </a:pPr>
            <a:endParaRPr lang="en-US" sz="2800" dirty="0" smtClean="0"/>
          </a:p>
          <a:p>
            <a:endParaRPr lang="en-US" dirty="0"/>
          </a:p>
          <a:p>
            <a:endParaRPr lang="en-US" dirty="0"/>
          </a:p>
        </p:txBody>
      </p:sp>
    </p:spTree>
    <p:extLst>
      <p:ext uri="{BB962C8B-B14F-4D97-AF65-F5344CB8AC3E}">
        <p14:creationId xmlns:p14="http://schemas.microsoft.com/office/powerpoint/2010/main" val="1182510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Effectiveness in atypical situations</a:t>
            </a:r>
            <a:endParaRPr lang="en-US" dirty="0"/>
          </a:p>
        </p:txBody>
      </p:sp>
      <p:sp>
        <p:nvSpPr>
          <p:cNvPr id="3" name="Subtitle 2"/>
          <p:cNvSpPr>
            <a:spLocks noGrp="1"/>
          </p:cNvSpPr>
          <p:nvPr>
            <p:ph type="subTitle" idx="1"/>
          </p:nvPr>
        </p:nvSpPr>
        <p:spPr/>
        <p:txBody>
          <a:bodyPr/>
          <a:lstStyle/>
          <a:p>
            <a:r>
              <a:rPr lang="en-US" b="1" i="1" dirty="0" smtClean="0">
                <a:solidFill>
                  <a:schemeClr val="tx1"/>
                </a:solidFill>
              </a:rPr>
              <a:t>How effective is NFP with short or long cycles?</a:t>
            </a:r>
            <a:endParaRPr lang="en-US" b="1" i="1" dirty="0">
              <a:solidFill>
                <a:schemeClr val="tx1"/>
              </a:solidFill>
            </a:endParaRPr>
          </a:p>
        </p:txBody>
      </p:sp>
    </p:spTree>
    <p:extLst>
      <p:ext uri="{BB962C8B-B14F-4D97-AF65-F5344CB8AC3E}">
        <p14:creationId xmlns:p14="http://schemas.microsoft.com/office/powerpoint/2010/main" val="1241630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NFP in </a:t>
            </a:r>
            <a:r>
              <a:rPr lang="en-US" dirty="0"/>
              <a:t>S</a:t>
            </a:r>
            <a:r>
              <a:rPr lang="en-US" dirty="0" smtClean="0"/>
              <a:t>hort </a:t>
            </a:r>
            <a:r>
              <a:rPr lang="en-US" dirty="0"/>
              <a:t>/</a:t>
            </a:r>
            <a:r>
              <a:rPr lang="en-US" dirty="0" smtClean="0"/>
              <a:t> Long Cycles</a:t>
            </a:r>
            <a:endParaRPr lang="en-US" dirty="0"/>
          </a:p>
        </p:txBody>
      </p:sp>
      <p:sp>
        <p:nvSpPr>
          <p:cNvPr id="3" name="Content Placeholder 2"/>
          <p:cNvSpPr>
            <a:spLocks noGrp="1"/>
          </p:cNvSpPr>
          <p:nvPr>
            <p:ph idx="1"/>
          </p:nvPr>
        </p:nvSpPr>
        <p:spPr/>
        <p:txBody>
          <a:bodyPr/>
          <a:lstStyle/>
          <a:p>
            <a:r>
              <a:rPr lang="en-US" dirty="0" smtClean="0"/>
              <a:t>Major efficacy trials excluded women with consistently short/long cycles</a:t>
            </a:r>
            <a:endParaRPr lang="en-US" i="1" dirty="0" smtClean="0"/>
          </a:p>
          <a:p>
            <a:r>
              <a:rPr lang="en-US" dirty="0" smtClean="0"/>
              <a:t>How many women fall outside the typical range?</a:t>
            </a:r>
            <a:endParaRPr lang="en-US" dirty="0"/>
          </a:p>
        </p:txBody>
      </p:sp>
    </p:spTree>
    <p:extLst>
      <p:ext uri="{BB962C8B-B14F-4D97-AF65-F5344CB8AC3E}">
        <p14:creationId xmlns:p14="http://schemas.microsoft.com/office/powerpoint/2010/main" val="421924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Cycle Variability by Age</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410503" cy="505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2800" y="5265682"/>
            <a:ext cx="1752600" cy="954107"/>
          </a:xfrm>
          <a:prstGeom prst="rect">
            <a:avLst/>
          </a:prstGeom>
          <a:noFill/>
        </p:spPr>
        <p:txBody>
          <a:bodyPr wrap="square" rtlCol="0">
            <a:spAutoFit/>
          </a:bodyPr>
          <a:lstStyle/>
          <a:p>
            <a:r>
              <a:rPr lang="en-US" sz="1400" baseline="0" dirty="0" smtClean="0">
                <a:latin typeface="Calibri" pitchFamily="34" charset="0"/>
                <a:cs typeface="Calibri" pitchFamily="34" charset="0"/>
              </a:rPr>
              <a:t>From: Fritz &amp; </a:t>
            </a:r>
            <a:r>
              <a:rPr lang="en-US" sz="1400" baseline="0" dirty="0" err="1" smtClean="0">
                <a:latin typeface="Calibri" pitchFamily="34" charset="0"/>
                <a:cs typeface="Calibri" pitchFamily="34" charset="0"/>
              </a:rPr>
              <a:t>Speroff</a:t>
            </a:r>
            <a:r>
              <a:rPr lang="en-US" sz="1400" baseline="0" dirty="0" smtClean="0">
                <a:latin typeface="Calibri" pitchFamily="34" charset="0"/>
                <a:cs typeface="Calibri" pitchFamily="34" charset="0"/>
              </a:rPr>
              <a:t>  </a:t>
            </a:r>
            <a:r>
              <a:rPr lang="en-US" sz="1400" i="1" baseline="0" dirty="0" err="1" smtClean="0">
                <a:latin typeface="Calibri" pitchFamily="34" charset="0"/>
                <a:cs typeface="Calibri" pitchFamily="34" charset="0"/>
              </a:rPr>
              <a:t>Clin</a:t>
            </a:r>
            <a:r>
              <a:rPr lang="en-US" sz="1400" i="1" baseline="0" dirty="0" smtClean="0">
                <a:latin typeface="Calibri" pitchFamily="34" charset="0"/>
                <a:cs typeface="Calibri" pitchFamily="34" charset="0"/>
              </a:rPr>
              <a:t>. Gynecol. Endo. and Infertility 8</a:t>
            </a:r>
            <a:r>
              <a:rPr lang="en-US" sz="1400" i="1" baseline="30000" dirty="0" smtClean="0">
                <a:latin typeface="Calibri" pitchFamily="34" charset="0"/>
                <a:cs typeface="Calibri" pitchFamily="34" charset="0"/>
              </a:rPr>
              <a:t>th</a:t>
            </a:r>
            <a:r>
              <a:rPr lang="en-US" sz="1400" i="1" baseline="0" dirty="0" smtClean="0">
                <a:latin typeface="Calibri" pitchFamily="34" charset="0"/>
                <a:cs typeface="Calibri" pitchFamily="34" charset="0"/>
              </a:rPr>
              <a:t> ed.  </a:t>
            </a:r>
            <a:r>
              <a:rPr lang="en-US" sz="1400" baseline="0" dirty="0" smtClean="0">
                <a:latin typeface="Calibri" pitchFamily="34" charset="0"/>
                <a:cs typeface="Calibri" pitchFamily="34" charset="0"/>
              </a:rPr>
              <a:t>(2011) p.241</a:t>
            </a:r>
            <a:endParaRPr lang="en-US" sz="1400" baseline="0" dirty="0">
              <a:latin typeface="Calibri" pitchFamily="34" charset="0"/>
              <a:cs typeface="Calibri" pitchFamily="34" charset="0"/>
            </a:endParaRPr>
          </a:p>
        </p:txBody>
      </p:sp>
      <p:sp>
        <p:nvSpPr>
          <p:cNvPr id="3" name="TextBox 2"/>
          <p:cNvSpPr txBox="1"/>
          <p:nvPr/>
        </p:nvSpPr>
        <p:spPr>
          <a:xfrm>
            <a:off x="7277100" y="3462140"/>
            <a:ext cx="1524000" cy="646331"/>
          </a:xfrm>
          <a:prstGeom prst="rect">
            <a:avLst/>
          </a:prstGeom>
          <a:noFill/>
        </p:spPr>
        <p:txBody>
          <a:bodyPr wrap="square" rtlCol="0">
            <a:spAutoFit/>
          </a:bodyPr>
          <a:lstStyle/>
          <a:p>
            <a:r>
              <a:rPr lang="en-US" dirty="0" smtClean="0"/>
              <a:t>Very few with short cycles</a:t>
            </a:r>
            <a:endParaRPr lang="en-US" dirty="0"/>
          </a:p>
        </p:txBody>
      </p:sp>
      <p:sp>
        <p:nvSpPr>
          <p:cNvPr id="6" name="TextBox 5"/>
          <p:cNvSpPr txBox="1"/>
          <p:nvPr/>
        </p:nvSpPr>
        <p:spPr>
          <a:xfrm>
            <a:off x="2514600" y="1981200"/>
            <a:ext cx="2057400" cy="1200329"/>
          </a:xfrm>
          <a:prstGeom prst="rect">
            <a:avLst/>
          </a:prstGeom>
          <a:noFill/>
        </p:spPr>
        <p:txBody>
          <a:bodyPr wrap="square" rtlCol="0">
            <a:spAutoFit/>
          </a:bodyPr>
          <a:lstStyle/>
          <a:p>
            <a:r>
              <a:rPr lang="en-US" dirty="0" smtClean="0"/>
              <a:t>Teenagers and premenopausal see long cycles more often</a:t>
            </a:r>
            <a:endParaRPr lang="en-US" dirty="0"/>
          </a:p>
        </p:txBody>
      </p:sp>
    </p:spTree>
    <p:extLst>
      <p:ext uri="{BB962C8B-B14F-4D97-AF65-F5344CB8AC3E}">
        <p14:creationId xmlns:p14="http://schemas.microsoft.com/office/powerpoint/2010/main" val="498742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variability- Danish population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Consistently short or long cycles very rare</a:t>
            </a:r>
            <a:r>
              <a:rPr lang="en-US" dirty="0" smtClean="0"/>
              <a:t>:</a:t>
            </a:r>
          </a:p>
          <a:p>
            <a:pPr lvl="1"/>
            <a:r>
              <a:rPr lang="en-US" dirty="0" smtClean="0"/>
              <a:t>0.5% - usual cycles lengths &lt;21days</a:t>
            </a:r>
          </a:p>
          <a:p>
            <a:pPr lvl="1"/>
            <a:r>
              <a:rPr lang="en-US" dirty="0" smtClean="0"/>
              <a:t>0.9% - usual cycle lengths &gt;35days</a:t>
            </a:r>
          </a:p>
          <a:p>
            <a:pPr marL="0" indent="0">
              <a:buNone/>
            </a:pPr>
            <a:r>
              <a:rPr lang="en-US" b="1" dirty="0" smtClean="0"/>
              <a:t>But an occasional odd cycle is common</a:t>
            </a:r>
          </a:p>
          <a:p>
            <a:pPr lvl="1"/>
            <a:r>
              <a:rPr lang="en-US" dirty="0" smtClean="0"/>
              <a:t>19% of  women -at least 1 cycle &lt;21days</a:t>
            </a:r>
          </a:p>
          <a:p>
            <a:pPr lvl="1"/>
            <a:r>
              <a:rPr lang="en-US" dirty="0" smtClean="0"/>
              <a:t>29% </a:t>
            </a:r>
            <a:r>
              <a:rPr lang="en-US" dirty="0"/>
              <a:t>of all women -</a:t>
            </a:r>
            <a:r>
              <a:rPr lang="en-US" dirty="0" smtClean="0"/>
              <a:t>at </a:t>
            </a:r>
            <a:r>
              <a:rPr lang="en-US" dirty="0"/>
              <a:t>least 1 cycle </a:t>
            </a:r>
            <a:r>
              <a:rPr lang="en-US" dirty="0" smtClean="0"/>
              <a:t>&gt;35 days</a:t>
            </a:r>
            <a:endParaRPr lang="en-US" dirty="0"/>
          </a:p>
          <a:p>
            <a:endParaRPr lang="en-US" dirty="0"/>
          </a:p>
        </p:txBody>
      </p:sp>
      <p:sp>
        <p:nvSpPr>
          <p:cNvPr id="4" name="TextBox 3"/>
          <p:cNvSpPr txBox="1"/>
          <p:nvPr/>
        </p:nvSpPr>
        <p:spPr>
          <a:xfrm>
            <a:off x="4572000" y="6120806"/>
            <a:ext cx="4191000" cy="369332"/>
          </a:xfrm>
          <a:prstGeom prst="rect">
            <a:avLst/>
          </a:prstGeom>
          <a:noFill/>
        </p:spPr>
        <p:txBody>
          <a:bodyPr wrap="square" rtlCol="0">
            <a:spAutoFit/>
          </a:bodyPr>
          <a:lstStyle/>
          <a:p>
            <a:r>
              <a:rPr lang="en-US" dirty="0" smtClean="0"/>
              <a:t>Munster,  Br J Ob </a:t>
            </a:r>
            <a:r>
              <a:rPr lang="en-US" dirty="0" err="1" smtClean="0"/>
              <a:t>Gyn</a:t>
            </a:r>
            <a:r>
              <a:rPr lang="en-US" dirty="0" smtClean="0"/>
              <a:t> 99(5):422 (1992)</a:t>
            </a:r>
            <a:endParaRPr lang="en-US" dirty="0"/>
          </a:p>
        </p:txBody>
      </p:sp>
    </p:spTree>
    <p:extLst>
      <p:ext uri="{BB962C8B-B14F-4D97-AF65-F5344CB8AC3E}">
        <p14:creationId xmlns:p14="http://schemas.microsoft.com/office/powerpoint/2010/main" val="535506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Variability- US sample</a:t>
            </a:r>
            <a:endParaRPr lang="en-US" dirty="0"/>
          </a:p>
        </p:txBody>
      </p:sp>
      <p:sp>
        <p:nvSpPr>
          <p:cNvPr id="3" name="Content Placeholder 2"/>
          <p:cNvSpPr>
            <a:spLocks noGrp="1"/>
          </p:cNvSpPr>
          <p:nvPr>
            <p:ph idx="1"/>
          </p:nvPr>
        </p:nvSpPr>
        <p:spPr/>
        <p:txBody>
          <a:bodyPr/>
          <a:lstStyle/>
          <a:p>
            <a:r>
              <a:rPr lang="en-US" dirty="0" smtClean="0"/>
              <a:t>95% of cycles between 22-36 days long</a:t>
            </a:r>
          </a:p>
          <a:p>
            <a:r>
              <a:rPr lang="en-US" dirty="0" smtClean="0"/>
              <a:t>95% of cycles- 6 day fertile window between days 4-23 </a:t>
            </a:r>
          </a:p>
          <a:p>
            <a:pPr lvl="1"/>
            <a:r>
              <a:rPr lang="en-US" dirty="0" smtClean="0"/>
              <a:t>25% of cycles with all 6 days between 10-17</a:t>
            </a:r>
          </a:p>
          <a:p>
            <a:r>
              <a:rPr lang="en-US" dirty="0"/>
              <a:t>I</a:t>
            </a:r>
            <a:r>
              <a:rPr lang="en-US" dirty="0" smtClean="0"/>
              <a:t>ntracycle  variability &gt;7days  in 42% of women</a:t>
            </a:r>
            <a:endParaRPr lang="en-US" dirty="0"/>
          </a:p>
        </p:txBody>
      </p:sp>
      <p:sp>
        <p:nvSpPr>
          <p:cNvPr id="4" name="TextBox 3"/>
          <p:cNvSpPr txBox="1"/>
          <p:nvPr/>
        </p:nvSpPr>
        <p:spPr>
          <a:xfrm>
            <a:off x="4572000" y="6324600"/>
            <a:ext cx="4343400" cy="369332"/>
          </a:xfrm>
          <a:prstGeom prst="rect">
            <a:avLst/>
          </a:prstGeom>
          <a:noFill/>
        </p:spPr>
        <p:txBody>
          <a:bodyPr wrap="square" rtlCol="0">
            <a:spAutoFit/>
          </a:bodyPr>
          <a:lstStyle/>
          <a:p>
            <a:r>
              <a:rPr lang="en-US" dirty="0" smtClean="0"/>
              <a:t>Fehring, Schneider, Raviele  JOGNN 2006</a:t>
            </a:r>
            <a:endParaRPr lang="en-US" dirty="0"/>
          </a:p>
        </p:txBody>
      </p:sp>
    </p:spTree>
    <p:extLst>
      <p:ext uri="{BB962C8B-B14F-4D97-AF65-F5344CB8AC3E}">
        <p14:creationId xmlns:p14="http://schemas.microsoft.com/office/powerpoint/2010/main" val="2487399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 in variable cycles</a:t>
            </a:r>
            <a:endParaRPr lang="en-US" dirty="0"/>
          </a:p>
        </p:txBody>
      </p:sp>
      <p:sp>
        <p:nvSpPr>
          <p:cNvPr id="3" name="Content Placeholder 2"/>
          <p:cNvSpPr>
            <a:spLocks noGrp="1"/>
          </p:cNvSpPr>
          <p:nvPr>
            <p:ph idx="1"/>
          </p:nvPr>
        </p:nvSpPr>
        <p:spPr/>
        <p:txBody>
          <a:bodyPr/>
          <a:lstStyle/>
          <a:p>
            <a:r>
              <a:rPr lang="en-US" dirty="0" smtClean="0"/>
              <a:t>Little hard evidence of effectiveness</a:t>
            </a:r>
          </a:p>
          <a:p>
            <a:r>
              <a:rPr lang="en-US" dirty="0" smtClean="0"/>
              <a:t>Long cycles more likely than a very short one</a:t>
            </a:r>
          </a:p>
          <a:p>
            <a:endParaRPr lang="en-US" dirty="0" smtClean="0"/>
          </a:p>
          <a:p>
            <a:r>
              <a:rPr lang="en-US" dirty="0" smtClean="0"/>
              <a:t>Underlying Biology suggests:</a:t>
            </a:r>
          </a:p>
          <a:p>
            <a:pPr lvl="1"/>
            <a:r>
              <a:rPr lang="en-US" dirty="0" smtClean="0"/>
              <a:t>Daily </a:t>
            </a:r>
            <a:r>
              <a:rPr lang="en-US" dirty="0"/>
              <a:t>observation methods should effectively cope </a:t>
            </a:r>
            <a:endParaRPr lang="en-US" dirty="0" smtClean="0"/>
          </a:p>
          <a:p>
            <a:pPr lvl="1"/>
            <a:r>
              <a:rPr lang="en-US" dirty="0" smtClean="0"/>
              <a:t>Calendar based methods may be challenged</a:t>
            </a:r>
            <a:endParaRPr lang="en-US" dirty="0"/>
          </a:p>
        </p:txBody>
      </p:sp>
    </p:spTree>
    <p:extLst>
      <p:ext uri="{BB962C8B-B14F-4D97-AF65-F5344CB8AC3E}">
        <p14:creationId xmlns:p14="http://schemas.microsoft.com/office/powerpoint/2010/main" val="3488285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Grades for NFP</a:t>
            </a:r>
            <a:endParaRPr lang="en-US" dirty="0"/>
          </a:p>
        </p:txBody>
      </p:sp>
      <p:sp>
        <p:nvSpPr>
          <p:cNvPr id="3" name="Content Placeholder 2"/>
          <p:cNvSpPr>
            <a:spLocks noGrp="1"/>
          </p:cNvSpPr>
          <p:nvPr>
            <p:ph idx="1"/>
          </p:nvPr>
        </p:nvSpPr>
        <p:spPr>
          <a:xfrm>
            <a:off x="457200" y="2027237"/>
            <a:ext cx="5791200" cy="4525963"/>
          </a:xfrm>
        </p:spPr>
        <p:txBody>
          <a:bodyPr>
            <a:normAutofit/>
          </a:bodyPr>
          <a:lstStyle/>
          <a:p>
            <a:pPr marL="0" indent="0">
              <a:buNone/>
            </a:pPr>
            <a:endParaRPr lang="en-US" dirty="0" smtClean="0"/>
          </a:p>
          <a:p>
            <a:pPr marL="514350" indent="-514350">
              <a:spcBef>
                <a:spcPts val="0"/>
              </a:spcBef>
              <a:buFont typeface="+mj-lt"/>
              <a:buAutoNum type="arabicPeriod"/>
            </a:pPr>
            <a:r>
              <a:rPr lang="en-US" sz="2800" dirty="0" smtClean="0"/>
              <a:t>Preventing pregnancy in women with consistently short cycles (&lt;21days)</a:t>
            </a:r>
          </a:p>
          <a:p>
            <a:pPr marL="514350" indent="-514350">
              <a:spcBef>
                <a:spcPts val="0"/>
              </a:spcBef>
              <a:buFont typeface="+mj-lt"/>
              <a:buAutoNum type="arabicPeriod"/>
            </a:pPr>
            <a:r>
              <a:rPr lang="en-US" sz="2800" dirty="0"/>
              <a:t>Preventing pregnancy in women with consistently </a:t>
            </a:r>
            <a:r>
              <a:rPr lang="en-US" sz="2800" dirty="0" smtClean="0"/>
              <a:t>long </a:t>
            </a:r>
            <a:r>
              <a:rPr lang="en-US" sz="2800" dirty="0"/>
              <a:t>cycles </a:t>
            </a:r>
            <a:r>
              <a:rPr lang="en-US" sz="2800" dirty="0" smtClean="0"/>
              <a:t>(&gt;35days</a:t>
            </a:r>
            <a:r>
              <a:rPr lang="en-US" sz="2800" dirty="0"/>
              <a:t>)</a:t>
            </a:r>
          </a:p>
          <a:p>
            <a:pPr marL="514350" indent="-514350">
              <a:spcBef>
                <a:spcPts val="0"/>
              </a:spcBef>
              <a:buFont typeface="+mj-lt"/>
              <a:buAutoNum type="arabicPeriod"/>
            </a:pPr>
            <a:r>
              <a:rPr lang="en-US" sz="2800" dirty="0"/>
              <a:t>Preventing pregnancy in women with </a:t>
            </a:r>
            <a:r>
              <a:rPr lang="en-US" sz="2800" dirty="0" smtClean="0"/>
              <a:t>the occasional long/ </a:t>
            </a:r>
            <a:r>
              <a:rPr lang="en-US" sz="2800" dirty="0"/>
              <a:t>short </a:t>
            </a:r>
            <a:r>
              <a:rPr lang="en-US" sz="2800" dirty="0" smtClean="0"/>
              <a:t>cycle </a:t>
            </a:r>
            <a:endParaRPr lang="en-US" sz="2800" dirty="0"/>
          </a:p>
          <a:p>
            <a:pPr marL="514350" indent="-514350">
              <a:spcBef>
                <a:spcPts val="0"/>
              </a:spcBef>
              <a:buFont typeface="+mj-lt"/>
              <a:buAutoNum type="arabicPeriod"/>
            </a:pPr>
            <a:endParaRPr lang="en-US" dirty="0" smtClean="0"/>
          </a:p>
          <a:p>
            <a:pPr marL="0" indent="0">
              <a:buNone/>
            </a:pPr>
            <a:endParaRPr lang="en-US" dirty="0" smtClean="0"/>
          </a:p>
        </p:txBody>
      </p:sp>
      <p:sp>
        <p:nvSpPr>
          <p:cNvPr id="4" name="TextBox 3"/>
          <p:cNvSpPr txBox="1"/>
          <p:nvPr/>
        </p:nvSpPr>
        <p:spPr>
          <a:xfrm>
            <a:off x="6248400" y="1447800"/>
            <a:ext cx="2514600" cy="6432530"/>
          </a:xfrm>
          <a:prstGeom prst="rect">
            <a:avLst/>
          </a:prstGeom>
          <a:noFill/>
        </p:spPr>
        <p:txBody>
          <a:bodyPr wrap="square" rtlCol="0">
            <a:spAutoFit/>
          </a:bodyPr>
          <a:lstStyle/>
          <a:p>
            <a:pPr>
              <a:spcBef>
                <a:spcPts val="786"/>
              </a:spcBef>
            </a:pPr>
            <a:r>
              <a:rPr lang="en-US" sz="3200" dirty="0" smtClean="0"/>
              <a:t>Grades</a:t>
            </a:r>
          </a:p>
          <a:p>
            <a:pPr>
              <a:spcBef>
                <a:spcPts val="786"/>
              </a:spcBef>
            </a:pPr>
            <a:r>
              <a:rPr lang="en-US" sz="3200" u="sng" dirty="0" smtClean="0"/>
              <a:t>MDM </a:t>
            </a:r>
            <a:r>
              <a:rPr lang="en-US" sz="3200" dirty="0" smtClean="0"/>
              <a:t>      </a:t>
            </a:r>
            <a:r>
              <a:rPr lang="en-US" sz="3200" u="sng" dirty="0" smtClean="0"/>
              <a:t>RJF</a:t>
            </a:r>
          </a:p>
          <a:p>
            <a:pPr>
              <a:spcBef>
                <a:spcPts val="786"/>
              </a:spcBef>
            </a:pPr>
            <a:r>
              <a:rPr lang="en-US" sz="3200" dirty="0" smtClean="0">
                <a:solidFill>
                  <a:srgbClr val="0070C0"/>
                </a:solidFill>
              </a:rPr>
              <a:t>F		F</a:t>
            </a:r>
          </a:p>
          <a:p>
            <a:pPr>
              <a:spcBef>
                <a:spcPts val="786"/>
              </a:spcBef>
            </a:pPr>
            <a:r>
              <a:rPr lang="en-US" sz="3200" dirty="0">
                <a:solidFill>
                  <a:srgbClr val="0070C0"/>
                </a:solidFill>
              </a:rPr>
              <a:t> </a:t>
            </a:r>
          </a:p>
          <a:p>
            <a:pPr>
              <a:spcBef>
                <a:spcPts val="786"/>
              </a:spcBef>
            </a:pPr>
            <a:r>
              <a:rPr lang="en-US" sz="3200" dirty="0" smtClean="0">
                <a:solidFill>
                  <a:srgbClr val="0070C0"/>
                </a:solidFill>
              </a:rPr>
              <a:t>F		C</a:t>
            </a:r>
          </a:p>
          <a:p>
            <a:pPr>
              <a:spcBef>
                <a:spcPts val="786"/>
              </a:spcBef>
            </a:pPr>
            <a:endParaRPr lang="en-US" sz="3200" dirty="0">
              <a:solidFill>
                <a:srgbClr val="0070C0"/>
              </a:solidFill>
            </a:endParaRPr>
          </a:p>
          <a:p>
            <a:pPr>
              <a:spcBef>
                <a:spcPts val="786"/>
              </a:spcBef>
            </a:pPr>
            <a:r>
              <a:rPr lang="en-US" sz="3200" dirty="0" smtClean="0">
                <a:solidFill>
                  <a:srgbClr val="0070C0"/>
                </a:solidFill>
              </a:rPr>
              <a:t>C		C</a:t>
            </a:r>
          </a:p>
          <a:p>
            <a:pPr>
              <a:spcBef>
                <a:spcPts val="786"/>
              </a:spcBef>
            </a:pPr>
            <a:endParaRPr lang="en-US" sz="3200" dirty="0">
              <a:solidFill>
                <a:srgbClr val="0070C0"/>
              </a:solidFill>
            </a:endParaRPr>
          </a:p>
          <a:p>
            <a:pPr>
              <a:spcBef>
                <a:spcPts val="786"/>
              </a:spcBef>
            </a:pPr>
            <a:endParaRPr lang="en-US" sz="3200" dirty="0">
              <a:solidFill>
                <a:srgbClr val="0070C0"/>
              </a:solidFill>
            </a:endParaRPr>
          </a:p>
          <a:p>
            <a:pPr>
              <a:spcBef>
                <a:spcPts val="786"/>
              </a:spcBef>
            </a:pPr>
            <a:endParaRPr lang="en-US" sz="2800" dirty="0" smtClean="0"/>
          </a:p>
          <a:p>
            <a:endParaRPr lang="en-US" dirty="0"/>
          </a:p>
          <a:p>
            <a:endParaRPr lang="en-US" dirty="0"/>
          </a:p>
        </p:txBody>
      </p:sp>
    </p:spTree>
    <p:extLst>
      <p:ext uri="{BB962C8B-B14F-4D97-AF65-F5344CB8AC3E}">
        <p14:creationId xmlns:p14="http://schemas.microsoft.com/office/powerpoint/2010/main" val="1182510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Differences between Contraception and NFP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7895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STRAW Model I</a:t>
            </a:r>
          </a:p>
        </p:txBody>
      </p:sp>
      <p:sp>
        <p:nvSpPr>
          <p:cNvPr id="9219" name="Content Placeholder 2"/>
          <p:cNvSpPr>
            <a:spLocks noGrp="1"/>
          </p:cNvSpPr>
          <p:nvPr>
            <p:ph idx="1"/>
          </p:nvPr>
        </p:nvSpPr>
        <p:spPr/>
        <p:txBody>
          <a:bodyPr/>
          <a:lstStyle/>
          <a:p>
            <a:pPr eaLnBrk="1" hangingPunct="1"/>
            <a:endParaRPr lang="en-US" smtClean="0"/>
          </a:p>
        </p:txBody>
      </p:sp>
      <p:pic>
        <p:nvPicPr>
          <p:cNvPr id="9220"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3238" y="1752600"/>
            <a:ext cx="8153400" cy="4003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9655455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52400"/>
            <a:ext cx="8229600" cy="1295400"/>
          </a:xfrm>
        </p:spPr>
        <p:txBody>
          <a:bodyPr>
            <a:normAutofit fontScale="90000"/>
          </a:bodyPr>
          <a:lstStyle/>
          <a:p>
            <a:r>
              <a:rPr lang="en-US" sz="2400" b="1" dirty="0" smtClean="0"/>
              <a:t>Satisfaction with Current Use of NFP In Comparison with Current Users of Contraception and Sterilization (In Percentages)</a:t>
            </a:r>
            <a:r>
              <a:rPr lang="en-US" sz="2400" dirty="0" smtClean="0"/>
              <a:t> </a:t>
            </a:r>
            <a:r>
              <a:rPr lang="en-US" sz="2400" dirty="0" err="1" smtClean="0"/>
              <a:t>Oddens</a:t>
            </a:r>
            <a:r>
              <a:rPr lang="en-US" sz="2400" dirty="0" smtClean="0"/>
              <a:t>, B.J., </a:t>
            </a:r>
            <a:r>
              <a:rPr lang="en-US" sz="2400" i="1" dirty="0" smtClean="0"/>
              <a:t>Contraception</a:t>
            </a:r>
            <a:r>
              <a:rPr lang="en-US" sz="2400" dirty="0" smtClean="0"/>
              <a:t>, 59 (1999): 277-286.</a:t>
            </a:r>
            <a:br>
              <a:rPr lang="en-US" sz="2400" dirty="0" smtClean="0"/>
            </a:br>
            <a:endParaRPr lang="en-US" sz="2400" dirty="0" smtClean="0"/>
          </a:p>
        </p:txBody>
      </p:sp>
      <p:sp>
        <p:nvSpPr>
          <p:cNvPr id="56323" name="Content Placeholder 2"/>
          <p:cNvSpPr>
            <a:spLocks noGrp="1"/>
          </p:cNvSpPr>
          <p:nvPr>
            <p:ph idx="1"/>
          </p:nvPr>
        </p:nvSpPr>
        <p:spPr>
          <a:xfrm>
            <a:off x="533400" y="1600200"/>
            <a:ext cx="8229600" cy="4525963"/>
          </a:xfrm>
        </p:spPr>
        <p:txBody>
          <a:bodyPr>
            <a:normAutofit fontScale="92500" lnSpcReduction="10000"/>
          </a:bodyPr>
          <a:lstStyle/>
          <a:p>
            <a:pPr marL="0" indent="0">
              <a:buFont typeface="Arial" pitchFamily="34" charset="0"/>
              <a:buNone/>
            </a:pPr>
            <a:r>
              <a:rPr lang="en-US" sz="2000" dirty="0" smtClean="0"/>
              <a:t>	                        	PILL		STERIL		NFP</a:t>
            </a:r>
          </a:p>
          <a:p>
            <a:pPr marL="0" indent="0">
              <a:buFont typeface="Arial" pitchFamily="34" charset="0"/>
              <a:buNone/>
            </a:pPr>
            <a:r>
              <a:rPr lang="en-US" sz="2000" dirty="0" smtClean="0"/>
              <a:t>			 (N=522)  	(N=136)           	(N=76)</a:t>
            </a:r>
          </a:p>
          <a:p>
            <a:pPr marL="0" indent="0">
              <a:buFont typeface="Arial" pitchFamily="34" charset="0"/>
              <a:buNone/>
            </a:pPr>
            <a:r>
              <a:rPr lang="en-US" sz="2000" b="1" dirty="0" smtClean="0"/>
              <a:t>Concern </a:t>
            </a:r>
            <a:r>
              <a:rPr lang="en-US" sz="2000" b="1" dirty="0" err="1" smtClean="0"/>
              <a:t>preg</a:t>
            </a:r>
            <a:r>
              <a:rPr lang="en-US" sz="2000" b="1" dirty="0" smtClean="0"/>
              <a:t>  		2.7 		1.9 		</a:t>
            </a:r>
            <a:r>
              <a:rPr lang="en-US" sz="2000" b="1" dirty="0" smtClean="0">
                <a:solidFill>
                  <a:srgbClr val="C00000"/>
                </a:solidFill>
              </a:rPr>
              <a:t>13.6</a:t>
            </a:r>
          </a:p>
          <a:p>
            <a:pPr marL="0" indent="0">
              <a:buFont typeface="Arial" pitchFamily="34" charset="0"/>
              <a:buNone/>
            </a:pPr>
            <a:r>
              <a:rPr lang="en-US" sz="2000" b="1" dirty="0" smtClean="0"/>
              <a:t>Concern health Risks   	71.3 		7.2	 	  0.0*</a:t>
            </a:r>
          </a:p>
          <a:p>
            <a:pPr marL="0" indent="0">
              <a:buFont typeface="Arial" pitchFamily="34" charset="0"/>
              <a:buNone/>
            </a:pPr>
            <a:r>
              <a:rPr lang="en-US" sz="2000" b="1" dirty="0" smtClean="0"/>
              <a:t>Easy to use		91.9		86.9		38.3</a:t>
            </a:r>
          </a:p>
          <a:p>
            <a:pPr marL="0" indent="0">
              <a:buFont typeface="Arial" pitchFamily="34" charset="0"/>
              <a:buNone/>
            </a:pPr>
            <a:r>
              <a:rPr lang="en-US" sz="2000" b="1" dirty="0" smtClean="0"/>
              <a:t>Satisfied			82.9		92.1		71.6</a:t>
            </a:r>
          </a:p>
          <a:p>
            <a:pPr marL="0" indent="0">
              <a:buFont typeface="Arial" pitchFamily="34" charset="0"/>
              <a:buNone/>
            </a:pPr>
            <a:r>
              <a:rPr lang="en-US" sz="2000" b="1" dirty="0" smtClean="0"/>
              <a:t>More Tense	 	5.5	  	6.5		21.5</a:t>
            </a:r>
          </a:p>
          <a:p>
            <a:pPr marL="0" indent="0">
              <a:buFont typeface="Arial" pitchFamily="34" charset="0"/>
              <a:buNone/>
            </a:pPr>
            <a:r>
              <a:rPr lang="en-US" sz="2000" b="1" dirty="0" smtClean="0">
                <a:solidFill>
                  <a:srgbClr val="C00000"/>
                </a:solidFill>
              </a:rPr>
              <a:t>More Irritable 		13.0	  	7.2	 	  5.1*</a:t>
            </a:r>
          </a:p>
          <a:p>
            <a:pPr marL="0" indent="0">
              <a:buFont typeface="Arial" pitchFamily="34" charset="0"/>
              <a:buNone/>
            </a:pPr>
            <a:r>
              <a:rPr lang="en-US" sz="2000" b="1" dirty="0" smtClean="0"/>
              <a:t>More Anxious  		1.9	  	1.4		 19.0</a:t>
            </a:r>
          </a:p>
          <a:p>
            <a:pPr marL="0" indent="0">
              <a:buFont typeface="Arial" pitchFamily="34" charset="0"/>
              <a:buNone/>
            </a:pPr>
            <a:r>
              <a:rPr lang="en-US" sz="2000" b="1" dirty="0" smtClean="0">
                <a:solidFill>
                  <a:srgbClr val="C00000"/>
                </a:solidFill>
              </a:rPr>
              <a:t>More Depressed  		10.3 	   	5.0		   3.8*</a:t>
            </a:r>
          </a:p>
          <a:p>
            <a:pPr marL="0" indent="0">
              <a:buFont typeface="Arial" pitchFamily="34" charset="0"/>
              <a:buNone/>
            </a:pPr>
            <a:r>
              <a:rPr lang="en-US" sz="2000" b="1" dirty="0" err="1" smtClean="0"/>
              <a:t>Freq</a:t>
            </a:r>
            <a:r>
              <a:rPr lang="en-US" sz="2000" b="1" dirty="0" smtClean="0"/>
              <a:t> of Intercourse 	23.3 		28.1  		   7.6</a:t>
            </a:r>
          </a:p>
          <a:p>
            <a:pPr marL="0" indent="0">
              <a:buFont typeface="Arial" pitchFamily="34" charset="0"/>
              <a:buNone/>
            </a:pPr>
            <a:r>
              <a:rPr lang="en-US" sz="2000" b="1" dirty="0" smtClean="0"/>
              <a:t>More Spontaneity                 38.8 		37.4		  11.4</a:t>
            </a:r>
          </a:p>
          <a:p>
            <a:pPr marL="0" indent="0">
              <a:buFont typeface="Arial" pitchFamily="34" charset="0"/>
              <a:buNone/>
            </a:pPr>
            <a:r>
              <a:rPr lang="en-US" sz="2000" b="1" dirty="0" smtClean="0">
                <a:solidFill>
                  <a:srgbClr val="C00000"/>
                </a:solidFill>
              </a:rPr>
              <a:t>More Pleasure		25.0	  	28.8	 	  27.8*</a:t>
            </a:r>
          </a:p>
          <a:p>
            <a:pPr marL="0" indent="0">
              <a:buFont typeface="Arial" pitchFamily="34" charset="0"/>
              <a:buNone/>
            </a:pPr>
            <a:r>
              <a:rPr lang="en-US" sz="2000" b="1" dirty="0" smtClean="0">
                <a:solidFill>
                  <a:srgbClr val="C00000"/>
                </a:solidFill>
              </a:rPr>
              <a:t>Sex Drive Increased 	  8.4		 19.0	 	  21.5*</a:t>
            </a:r>
          </a:p>
          <a:p>
            <a:pPr marL="0" indent="0">
              <a:buFont typeface="Arial" pitchFamily="34" charset="0"/>
              <a:buNone/>
            </a:pPr>
            <a:endParaRPr lang="en-US" sz="2000" dirty="0" smtClean="0"/>
          </a:p>
        </p:txBody>
      </p:sp>
    </p:spTree>
    <p:extLst>
      <p:ext uri="{BB962C8B-B14F-4D97-AF65-F5344CB8AC3E}">
        <p14:creationId xmlns:p14="http://schemas.microsoft.com/office/powerpoint/2010/main" val="931750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b="1" dirty="0" smtClean="0"/>
              <a:t>Comparison Studies of NFP and Contraception</a:t>
            </a:r>
          </a:p>
        </p:txBody>
      </p:sp>
      <p:sp>
        <p:nvSpPr>
          <p:cNvPr id="50179" name="Content Placeholder 2"/>
          <p:cNvSpPr>
            <a:spLocks noGrp="1"/>
          </p:cNvSpPr>
          <p:nvPr>
            <p:ph idx="1"/>
          </p:nvPr>
        </p:nvSpPr>
        <p:spPr/>
        <p:txBody>
          <a:bodyPr/>
          <a:lstStyle/>
          <a:p>
            <a:r>
              <a:rPr lang="en-US" sz="2800" smtClean="0"/>
              <a:t>Fehring, R., &amp; Lawrence, D. (1994).  Spiritual well-being, self-esteem and intimacy among couples using natural family planning.  </a:t>
            </a:r>
            <a:r>
              <a:rPr lang="en-US" sz="2800" i="1" smtClean="0"/>
              <a:t>The Linacre Quarterly,</a:t>
            </a:r>
            <a:r>
              <a:rPr lang="en-US" sz="2800" smtClean="0"/>
              <a:t> 61(3), 18-29. </a:t>
            </a:r>
          </a:p>
          <a:p>
            <a:r>
              <a:rPr lang="en-US" sz="2800" smtClean="0"/>
              <a:t>Fehring, R., Lawrence, D., &amp; Sauvage, C. (1989).  A comparison of self-esteem, spiritual well-being, and intimacy in couples using natural family planning with couples using oral contraceptives.  </a:t>
            </a:r>
            <a:r>
              <a:rPr lang="en-US" sz="2800" i="1" smtClean="0"/>
              <a:t>International Review of Natural Family Planning</a:t>
            </a:r>
            <a:r>
              <a:rPr lang="en-US" sz="2800" smtClean="0"/>
              <a:t>, 13(3&amp;4), 227-236.</a:t>
            </a:r>
            <a:endParaRPr lang="en-US" smtClean="0"/>
          </a:p>
        </p:txBody>
      </p:sp>
    </p:spTree>
    <p:extLst>
      <p:ext uri="{BB962C8B-B14F-4D97-AF65-F5344CB8AC3E}">
        <p14:creationId xmlns:p14="http://schemas.microsoft.com/office/powerpoint/2010/main" val="86534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457200"/>
            <a:ext cx="8229600" cy="1143000"/>
          </a:xfrm>
        </p:spPr>
        <p:txBody>
          <a:bodyPr>
            <a:normAutofit fontScale="90000"/>
          </a:bodyPr>
          <a:lstStyle/>
          <a:p>
            <a:r>
              <a:rPr lang="en-US" sz="2400" b="1" smtClean="0"/>
              <a:t>Comparison of Psychological/Spiritual Variables Between NFP Couples (N=44 Couples &amp; 88 Individuals) and Contraceptive Couples (N=44 Couples &amp; 88 Individuals)</a:t>
            </a:r>
            <a:r>
              <a:rPr lang="en-US" sz="2400" smtClean="0"/>
              <a:t> </a:t>
            </a:r>
            <a:r>
              <a:rPr lang="en-US" sz="2400" i="1" smtClean="0"/>
              <a:t>   </a:t>
            </a:r>
            <a:r>
              <a:rPr lang="en-US" sz="2400" smtClean="0"/>
              <a:t> </a:t>
            </a:r>
            <a:br>
              <a:rPr lang="en-US" sz="2400" smtClean="0"/>
            </a:br>
            <a:endParaRPr lang="en-US" sz="2400" smtClean="0"/>
          </a:p>
        </p:txBody>
      </p:sp>
      <p:sp>
        <p:nvSpPr>
          <p:cNvPr id="51203" name="Content Placeholder 2"/>
          <p:cNvSpPr>
            <a:spLocks noGrp="1"/>
          </p:cNvSpPr>
          <p:nvPr>
            <p:ph idx="1"/>
          </p:nvPr>
        </p:nvSpPr>
        <p:spPr/>
        <p:txBody>
          <a:bodyPr/>
          <a:lstStyle/>
          <a:p>
            <a:pPr marL="0" indent="0">
              <a:buFont typeface="Arial" pitchFamily="34" charset="0"/>
              <a:buNone/>
            </a:pPr>
            <a:r>
              <a:rPr lang="en-US" sz="2400" smtClean="0"/>
              <a:t> 			</a:t>
            </a:r>
            <a:r>
              <a:rPr lang="en-US" sz="2400" u="sng" smtClean="0"/>
              <a:t>NFP</a:t>
            </a:r>
            <a:r>
              <a:rPr lang="en-US" sz="2400" smtClean="0"/>
              <a:t>		</a:t>
            </a:r>
            <a:r>
              <a:rPr lang="en-US" sz="2400" u="sng" smtClean="0"/>
              <a:t>CONTRA</a:t>
            </a:r>
            <a:endParaRPr lang="en-US" sz="2400" smtClean="0"/>
          </a:p>
          <a:p>
            <a:pPr marL="0" indent="0">
              <a:buFont typeface="Arial" pitchFamily="34" charset="0"/>
              <a:buNone/>
            </a:pPr>
            <a:r>
              <a:rPr lang="en-US" sz="2400" smtClean="0"/>
              <a:t>			</a:t>
            </a:r>
            <a:r>
              <a:rPr lang="en-US" sz="2400" u="sng" smtClean="0"/>
              <a:t>M/SD</a:t>
            </a:r>
            <a:r>
              <a:rPr lang="en-US" sz="2400" smtClean="0"/>
              <a:t>		</a:t>
            </a:r>
            <a:r>
              <a:rPr lang="en-US" sz="2400" u="sng" smtClean="0"/>
              <a:t>M/SD</a:t>
            </a:r>
            <a:r>
              <a:rPr lang="en-US" sz="2400" smtClean="0"/>
              <a:t>		</a:t>
            </a:r>
            <a:r>
              <a:rPr lang="en-US" sz="2400" u="sng" smtClean="0"/>
              <a:t>T-TEST</a:t>
            </a:r>
          </a:p>
          <a:p>
            <a:pPr marL="0" indent="0">
              <a:buFont typeface="Arial" pitchFamily="34" charset="0"/>
              <a:buNone/>
            </a:pPr>
            <a:r>
              <a:rPr lang="en-US" sz="2400" b="1" smtClean="0">
                <a:solidFill>
                  <a:srgbClr val="FFC000"/>
                </a:solidFill>
              </a:rPr>
              <a:t>Spiritual Well-Being</a:t>
            </a:r>
            <a:r>
              <a:rPr lang="en-US" sz="2400" smtClean="0"/>
              <a:t>	108.7/10.3	96.4/15.0	6.36***</a:t>
            </a:r>
          </a:p>
          <a:p>
            <a:pPr marL="0" indent="0">
              <a:buFont typeface="Arial" pitchFamily="34" charset="0"/>
              <a:buNone/>
            </a:pPr>
            <a:r>
              <a:rPr lang="en-US" sz="2400" smtClean="0"/>
              <a:t>Religious Well-Being	 55.3/6.5	46.7/10.4	6.98***</a:t>
            </a:r>
          </a:p>
          <a:p>
            <a:pPr marL="0" indent="0">
              <a:buFont typeface="Arial" pitchFamily="34" charset="0"/>
              <a:buNone/>
            </a:pPr>
            <a:r>
              <a:rPr lang="en-US" sz="2400" smtClean="0"/>
              <a:t>Existential Well-Being  53.4/5.3	49.7/ 7.7	3.73**</a:t>
            </a:r>
          </a:p>
          <a:p>
            <a:pPr marL="0" indent="0">
              <a:buFont typeface="Arial" pitchFamily="34" charset="0"/>
              <a:buNone/>
            </a:pPr>
            <a:r>
              <a:rPr lang="en-US" sz="2400" smtClean="0"/>
              <a:t>Self-Esteem	  	 84.2/12.0	78.1/17.3	2.70**</a:t>
            </a:r>
          </a:p>
          <a:p>
            <a:pPr marL="0" indent="0">
              <a:buFont typeface="Arial" pitchFamily="34" charset="0"/>
              <a:buNone/>
            </a:pPr>
            <a:r>
              <a:rPr lang="en-US" sz="2400" smtClean="0"/>
              <a:t>Sexual Intimacy	 78.2/13.4	72.8/16.0	2.43**</a:t>
            </a:r>
          </a:p>
          <a:p>
            <a:pPr marL="0" indent="0">
              <a:buFont typeface="Arial" pitchFamily="34" charset="0"/>
              <a:buNone/>
            </a:pPr>
            <a:r>
              <a:rPr lang="en-US" sz="2400" smtClean="0"/>
              <a:t>Intellectual Intimacy	 77.7/14.2	71.7/17.0	2.57**</a:t>
            </a:r>
          </a:p>
          <a:p>
            <a:pPr marL="0" indent="0">
              <a:buFont typeface="Arial" pitchFamily="34" charset="0"/>
              <a:buNone/>
            </a:pPr>
            <a:r>
              <a:rPr lang="en-US" sz="2400" smtClean="0"/>
              <a:t>Recreational Intimacy	 72.8/13.5	68.3/15.0	2.09*</a:t>
            </a:r>
          </a:p>
          <a:p>
            <a:pPr marL="0" indent="0">
              <a:buFont typeface="Arial" pitchFamily="34" charset="0"/>
              <a:buNone/>
            </a:pPr>
            <a:r>
              <a:rPr lang="en-US" sz="2400" smtClean="0"/>
              <a:t>*** p &lt; = 0.001;  ** p &lt; = 0.01;    * p &lt; = 0.05</a:t>
            </a:r>
          </a:p>
          <a:p>
            <a:pPr marL="0" indent="0">
              <a:buFont typeface="Arial" pitchFamily="34" charset="0"/>
              <a:buNone/>
            </a:pPr>
            <a:endParaRPr lang="en-US" sz="2400" smtClean="0"/>
          </a:p>
        </p:txBody>
      </p:sp>
    </p:spTree>
    <p:extLst>
      <p:ext uri="{BB962C8B-B14F-4D97-AF65-F5344CB8AC3E}">
        <p14:creationId xmlns:p14="http://schemas.microsoft.com/office/powerpoint/2010/main" val="1799890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000" smtClean="0"/>
              <a:t>Physical/Biological differences</a:t>
            </a:r>
          </a:p>
        </p:txBody>
      </p:sp>
      <p:sp>
        <p:nvSpPr>
          <p:cNvPr id="3" name="Content Placeholder 2"/>
          <p:cNvSpPr>
            <a:spLocks noGrp="1"/>
          </p:cNvSpPr>
          <p:nvPr>
            <p:ph sz="half" idx="1"/>
          </p:nvPr>
        </p:nvSpPr>
        <p:spPr>
          <a:xfrm>
            <a:off x="457200" y="1828800"/>
            <a:ext cx="3924300" cy="4114800"/>
          </a:xfrm>
        </p:spPr>
        <p:txBody>
          <a:bodyPr/>
          <a:lstStyle/>
          <a:p>
            <a:pPr marL="0" indent="0">
              <a:buFontTx/>
              <a:buNone/>
              <a:defRPr/>
            </a:pPr>
            <a:r>
              <a:rPr lang="en-US" u="sng" dirty="0" smtClean="0"/>
              <a:t>Contraception</a:t>
            </a:r>
          </a:p>
          <a:p>
            <a:pPr>
              <a:defRPr/>
            </a:pPr>
            <a:r>
              <a:rPr lang="en-US" sz="2400" dirty="0" smtClean="0"/>
              <a:t>Fertility</a:t>
            </a:r>
          </a:p>
          <a:p>
            <a:pPr lvl="1">
              <a:defRPr/>
            </a:pPr>
            <a:r>
              <a:rPr lang="en-US" sz="2000" dirty="0" smtClean="0"/>
              <a:t>Medical problem</a:t>
            </a:r>
          </a:p>
          <a:p>
            <a:pPr lvl="1">
              <a:defRPr/>
            </a:pPr>
            <a:r>
              <a:rPr lang="en-US" sz="2000" dirty="0" smtClean="0"/>
              <a:t>Needs to be controlled	</a:t>
            </a:r>
          </a:p>
          <a:p>
            <a:pPr lvl="1">
              <a:defRPr/>
            </a:pPr>
            <a:r>
              <a:rPr lang="en-US" sz="2000" dirty="0" smtClean="0"/>
              <a:t>Is suppressed</a:t>
            </a:r>
          </a:p>
          <a:p>
            <a:pPr>
              <a:defRPr/>
            </a:pPr>
            <a:r>
              <a:rPr lang="en-US" sz="2400" dirty="0" smtClean="0"/>
              <a:t>Medical Side effects</a:t>
            </a:r>
          </a:p>
          <a:p>
            <a:pPr>
              <a:defRPr/>
            </a:pPr>
            <a:r>
              <a:rPr lang="en-US" sz="2400" dirty="0" smtClean="0"/>
              <a:t>Can mask medical problems</a:t>
            </a:r>
          </a:p>
          <a:p>
            <a:pPr>
              <a:defRPr/>
            </a:pPr>
            <a:r>
              <a:rPr lang="en-US" sz="2400" dirty="0" smtClean="0"/>
              <a:t>Easy to use</a:t>
            </a:r>
            <a:r>
              <a:rPr lang="en-US" sz="3200" dirty="0" smtClean="0"/>
              <a:t>	</a:t>
            </a:r>
            <a:endParaRPr lang="en-US" sz="3200" dirty="0"/>
          </a:p>
        </p:txBody>
      </p:sp>
      <p:sp>
        <p:nvSpPr>
          <p:cNvPr id="4" name="Content Placeholder 3"/>
          <p:cNvSpPr>
            <a:spLocks noGrp="1"/>
          </p:cNvSpPr>
          <p:nvPr>
            <p:ph sz="half" idx="2"/>
          </p:nvPr>
        </p:nvSpPr>
        <p:spPr>
          <a:xfrm>
            <a:off x="4381500" y="1752600"/>
            <a:ext cx="4305300" cy="4114800"/>
          </a:xfrm>
        </p:spPr>
        <p:txBody>
          <a:bodyPr/>
          <a:lstStyle/>
          <a:p>
            <a:pPr marL="0" indent="0">
              <a:buFontTx/>
              <a:buNone/>
              <a:defRPr/>
            </a:pPr>
            <a:r>
              <a:rPr lang="en-US" u="sng" dirty="0" smtClean="0"/>
              <a:t>NFP</a:t>
            </a:r>
          </a:p>
          <a:p>
            <a:pPr>
              <a:defRPr/>
            </a:pPr>
            <a:r>
              <a:rPr lang="en-US" sz="2400" dirty="0" smtClean="0"/>
              <a:t>Fertility</a:t>
            </a:r>
          </a:p>
          <a:p>
            <a:pPr lvl="1">
              <a:defRPr/>
            </a:pPr>
            <a:r>
              <a:rPr lang="en-US" sz="2000" dirty="0" smtClean="0"/>
              <a:t>A natural process</a:t>
            </a:r>
          </a:p>
          <a:p>
            <a:pPr lvl="1">
              <a:defRPr/>
            </a:pPr>
            <a:r>
              <a:rPr lang="en-US" sz="2000" dirty="0" smtClean="0"/>
              <a:t>Needs to be lived with</a:t>
            </a:r>
          </a:p>
          <a:p>
            <a:pPr lvl="1">
              <a:defRPr/>
            </a:pPr>
            <a:r>
              <a:rPr lang="en-US" sz="2000" dirty="0" smtClean="0"/>
              <a:t>Is monitored</a:t>
            </a:r>
          </a:p>
          <a:p>
            <a:pPr>
              <a:defRPr/>
            </a:pPr>
            <a:r>
              <a:rPr lang="en-US" sz="2400" dirty="0" smtClean="0"/>
              <a:t>No medical side effects</a:t>
            </a:r>
          </a:p>
          <a:p>
            <a:pPr>
              <a:defRPr/>
            </a:pPr>
            <a:r>
              <a:rPr lang="en-US" sz="2400" dirty="0" smtClean="0"/>
              <a:t>Helps identify medical problems</a:t>
            </a:r>
          </a:p>
          <a:p>
            <a:pPr>
              <a:defRPr/>
            </a:pPr>
            <a:r>
              <a:rPr lang="en-US" sz="2400" dirty="0" smtClean="0"/>
              <a:t>At times challenging to use</a:t>
            </a:r>
          </a:p>
        </p:txBody>
      </p:sp>
      <p:sp>
        <p:nvSpPr>
          <p:cNvPr id="27653" name="TextBox 4"/>
          <p:cNvSpPr txBox="1">
            <a:spLocks noChangeArrowheads="1"/>
          </p:cNvSpPr>
          <p:nvPr/>
        </p:nvSpPr>
        <p:spPr bwMode="auto">
          <a:xfrm>
            <a:off x="5257800" y="6096000"/>
            <a:ext cx="3352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Times New Roman" pitchFamily="18" charset="0"/>
                <a:cs typeface="Arial" charset="0"/>
              </a:defRPr>
            </a:lvl1pPr>
            <a:lvl2pPr marL="742950" indent="-285750" eaLnBrk="0" hangingPunct="0">
              <a:defRPr sz="2400" baseline="-25000">
                <a:solidFill>
                  <a:schemeClr val="tx1"/>
                </a:solidFill>
                <a:latin typeface="Times New Roman" pitchFamily="18" charset="0"/>
                <a:cs typeface="Arial" charset="0"/>
              </a:defRPr>
            </a:lvl2pPr>
            <a:lvl3pPr marL="1143000" indent="-228600" eaLnBrk="0" hangingPunct="0">
              <a:defRPr sz="2400" baseline="-25000">
                <a:solidFill>
                  <a:schemeClr val="tx1"/>
                </a:solidFill>
                <a:latin typeface="Times New Roman" pitchFamily="18" charset="0"/>
                <a:cs typeface="Arial" charset="0"/>
              </a:defRPr>
            </a:lvl3pPr>
            <a:lvl4pPr marL="1600200" indent="-228600" eaLnBrk="0" hangingPunct="0">
              <a:defRPr sz="2400" baseline="-25000">
                <a:solidFill>
                  <a:schemeClr val="tx1"/>
                </a:solidFill>
                <a:latin typeface="Times New Roman" pitchFamily="18" charset="0"/>
                <a:cs typeface="Arial" charset="0"/>
              </a:defRPr>
            </a:lvl4pPr>
            <a:lvl5pPr marL="2057400" indent="-228600" eaLnBrk="0" hangingPunct="0">
              <a:defRPr sz="2400" baseline="-25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aseline="-25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aseline="-25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aseline="-25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aseline="-25000">
                <a:solidFill>
                  <a:schemeClr val="tx1"/>
                </a:solidFill>
                <a:latin typeface="Times New Roman" pitchFamily="18" charset="0"/>
                <a:cs typeface="Arial" charset="0"/>
              </a:defRPr>
            </a:lvl9pPr>
          </a:lstStyle>
          <a:p>
            <a:pPr eaLnBrk="1" hangingPunct="1"/>
            <a:r>
              <a:rPr lang="en-US"/>
              <a:t>Fehring &amp; Kurz (2002)</a:t>
            </a:r>
          </a:p>
        </p:txBody>
      </p:sp>
    </p:spTree>
    <p:extLst>
      <p:ext uri="{BB962C8B-B14F-4D97-AF65-F5344CB8AC3E}">
        <p14:creationId xmlns:p14="http://schemas.microsoft.com/office/powerpoint/2010/main" val="1612782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4800" smtClean="0"/>
              <a:t>Psychological Differences</a:t>
            </a:r>
          </a:p>
        </p:txBody>
      </p:sp>
      <p:sp>
        <p:nvSpPr>
          <p:cNvPr id="3" name="Content Placeholder 2"/>
          <p:cNvSpPr>
            <a:spLocks noGrp="1"/>
          </p:cNvSpPr>
          <p:nvPr>
            <p:ph sz="half" idx="1"/>
          </p:nvPr>
        </p:nvSpPr>
        <p:spPr>
          <a:xfrm>
            <a:off x="381000" y="1752600"/>
            <a:ext cx="4038600" cy="4114800"/>
          </a:xfrm>
        </p:spPr>
        <p:txBody>
          <a:bodyPr/>
          <a:lstStyle/>
          <a:p>
            <a:pPr marL="0" indent="0">
              <a:buFontTx/>
              <a:buNone/>
              <a:defRPr/>
            </a:pPr>
            <a:r>
              <a:rPr lang="en-US" u="sng" dirty="0" smtClean="0"/>
              <a:t>Contraception</a:t>
            </a:r>
          </a:p>
          <a:p>
            <a:pPr>
              <a:defRPr/>
            </a:pPr>
            <a:r>
              <a:rPr lang="en-US" dirty="0"/>
              <a:t>N</a:t>
            </a:r>
            <a:r>
              <a:rPr lang="en-US" dirty="0" smtClean="0"/>
              <a:t>o need to understand </a:t>
            </a:r>
          </a:p>
          <a:p>
            <a:pPr>
              <a:defRPr/>
            </a:pPr>
            <a:r>
              <a:rPr lang="en-US" dirty="0" smtClean="0"/>
              <a:t>Communication- </a:t>
            </a:r>
            <a:r>
              <a:rPr lang="en-US" i="1" dirty="0" smtClean="0"/>
              <a:t>are you using?</a:t>
            </a:r>
          </a:p>
          <a:p>
            <a:pPr>
              <a:defRPr/>
            </a:pPr>
            <a:r>
              <a:rPr lang="en-US" dirty="0" smtClean="0"/>
              <a:t>Woman is the object</a:t>
            </a:r>
          </a:p>
          <a:p>
            <a:pPr>
              <a:defRPr/>
            </a:pPr>
            <a:r>
              <a:rPr lang="en-US" dirty="0" smtClean="0"/>
              <a:t>Role model: sterility</a:t>
            </a:r>
            <a:r>
              <a:rPr lang="en-US" i="1" dirty="0" smtClean="0"/>
              <a:t>	</a:t>
            </a:r>
            <a:endParaRPr lang="en-US" i="1" dirty="0"/>
          </a:p>
        </p:txBody>
      </p:sp>
      <p:sp>
        <p:nvSpPr>
          <p:cNvPr id="4" name="Content Placeholder 3"/>
          <p:cNvSpPr>
            <a:spLocks noGrp="1"/>
          </p:cNvSpPr>
          <p:nvPr>
            <p:ph sz="half" idx="2"/>
          </p:nvPr>
        </p:nvSpPr>
        <p:spPr>
          <a:xfrm>
            <a:off x="4381500" y="1752600"/>
            <a:ext cx="4152900" cy="4114800"/>
          </a:xfrm>
        </p:spPr>
        <p:txBody>
          <a:bodyPr/>
          <a:lstStyle/>
          <a:p>
            <a:pPr marL="0" indent="0">
              <a:buFontTx/>
              <a:buNone/>
              <a:defRPr/>
            </a:pPr>
            <a:r>
              <a:rPr lang="en-US" u="sng" dirty="0" smtClean="0"/>
              <a:t>NFP</a:t>
            </a:r>
          </a:p>
          <a:p>
            <a:pPr>
              <a:spcBef>
                <a:spcPts val="1176"/>
              </a:spcBef>
              <a:defRPr/>
            </a:pPr>
            <a:r>
              <a:rPr lang="en-US" dirty="0" smtClean="0"/>
              <a:t>Understand fertility</a:t>
            </a:r>
          </a:p>
          <a:p>
            <a:pPr>
              <a:spcBef>
                <a:spcPts val="776"/>
              </a:spcBef>
              <a:defRPr/>
            </a:pPr>
            <a:r>
              <a:rPr lang="en-US" dirty="0" smtClean="0"/>
              <a:t>Communication- </a:t>
            </a:r>
            <a:r>
              <a:rPr lang="en-US" i="1" dirty="0" smtClean="0"/>
              <a:t>are we fertile?</a:t>
            </a:r>
          </a:p>
          <a:p>
            <a:pPr>
              <a:defRPr/>
            </a:pPr>
            <a:r>
              <a:rPr lang="en-US" dirty="0" smtClean="0"/>
              <a:t>Woman is respected</a:t>
            </a:r>
          </a:p>
          <a:p>
            <a:pPr>
              <a:defRPr/>
            </a:pPr>
            <a:r>
              <a:rPr lang="en-US" dirty="0" smtClean="0"/>
              <a:t>Role model: fertility</a:t>
            </a:r>
            <a:endParaRPr lang="en-US" dirty="0"/>
          </a:p>
        </p:txBody>
      </p:sp>
    </p:spTree>
    <p:extLst>
      <p:ext uri="{BB962C8B-B14F-4D97-AF65-F5344CB8AC3E}">
        <p14:creationId xmlns:p14="http://schemas.microsoft.com/office/powerpoint/2010/main" val="2827924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Spiritual Differences</a:t>
            </a:r>
          </a:p>
        </p:txBody>
      </p:sp>
      <p:sp>
        <p:nvSpPr>
          <p:cNvPr id="3" name="Content Placeholder 2"/>
          <p:cNvSpPr>
            <a:spLocks noGrp="1"/>
          </p:cNvSpPr>
          <p:nvPr>
            <p:ph sz="half" idx="1"/>
          </p:nvPr>
        </p:nvSpPr>
        <p:spPr/>
        <p:txBody>
          <a:bodyPr>
            <a:normAutofit lnSpcReduction="10000"/>
          </a:bodyPr>
          <a:lstStyle/>
          <a:p>
            <a:pPr marL="0" indent="0">
              <a:buFontTx/>
              <a:buNone/>
              <a:defRPr/>
            </a:pPr>
            <a:r>
              <a:rPr lang="en-US" u="sng" dirty="0" smtClean="0"/>
              <a:t>Contraception</a:t>
            </a:r>
          </a:p>
          <a:p>
            <a:pPr>
              <a:defRPr/>
            </a:pPr>
            <a:r>
              <a:rPr lang="en-US" dirty="0" smtClean="0"/>
              <a:t>Act is conditional</a:t>
            </a:r>
          </a:p>
          <a:p>
            <a:pPr>
              <a:defRPr/>
            </a:pPr>
            <a:r>
              <a:rPr lang="en-US" dirty="0" smtClean="0"/>
              <a:t>God’s gift of fertility is to be controlled</a:t>
            </a:r>
          </a:p>
          <a:p>
            <a:pPr>
              <a:defRPr/>
            </a:pPr>
            <a:r>
              <a:rPr lang="en-US" dirty="0" smtClean="0"/>
              <a:t>God not invited</a:t>
            </a:r>
          </a:p>
          <a:p>
            <a:pPr>
              <a:defRPr/>
            </a:pPr>
            <a:r>
              <a:rPr lang="en-US" dirty="0" smtClean="0"/>
              <a:t>Separates what God has put together</a:t>
            </a:r>
          </a:p>
          <a:p>
            <a:pPr>
              <a:defRPr/>
            </a:pPr>
            <a:endParaRPr lang="en-US" dirty="0" smtClean="0"/>
          </a:p>
          <a:p>
            <a:pPr>
              <a:defRPr/>
            </a:pPr>
            <a:r>
              <a:rPr lang="en-US" dirty="0" smtClean="0"/>
              <a:t>Fosters a </a:t>
            </a:r>
            <a:r>
              <a:rPr lang="en-US" i="1" dirty="0" smtClean="0"/>
              <a:t>Culture of Death	</a:t>
            </a:r>
            <a:r>
              <a:rPr lang="en-US" dirty="0" smtClean="0"/>
              <a:t>	</a:t>
            </a:r>
            <a:endParaRPr lang="en-US" dirty="0"/>
          </a:p>
        </p:txBody>
      </p:sp>
      <p:sp>
        <p:nvSpPr>
          <p:cNvPr id="4" name="Content Placeholder 3"/>
          <p:cNvSpPr>
            <a:spLocks noGrp="1"/>
          </p:cNvSpPr>
          <p:nvPr>
            <p:ph sz="half" idx="2"/>
          </p:nvPr>
        </p:nvSpPr>
        <p:spPr/>
        <p:txBody>
          <a:bodyPr>
            <a:normAutofit lnSpcReduction="10000"/>
          </a:bodyPr>
          <a:lstStyle/>
          <a:p>
            <a:pPr marL="0" indent="0">
              <a:buFontTx/>
              <a:buNone/>
              <a:defRPr/>
            </a:pPr>
            <a:r>
              <a:rPr lang="en-US" u="sng" dirty="0" smtClean="0"/>
              <a:t>NFP</a:t>
            </a:r>
          </a:p>
          <a:p>
            <a:pPr>
              <a:defRPr/>
            </a:pPr>
            <a:r>
              <a:rPr lang="en-US" dirty="0" smtClean="0"/>
              <a:t>Act is mutual self-gift</a:t>
            </a:r>
          </a:p>
          <a:p>
            <a:pPr>
              <a:defRPr/>
            </a:pPr>
            <a:r>
              <a:rPr lang="en-US" dirty="0" smtClean="0"/>
              <a:t>Fertility is a gift from God</a:t>
            </a:r>
          </a:p>
          <a:p>
            <a:pPr>
              <a:defRPr/>
            </a:pPr>
            <a:r>
              <a:rPr lang="en-US" dirty="0" smtClean="0"/>
              <a:t>Couples become co-creators with God</a:t>
            </a:r>
          </a:p>
          <a:p>
            <a:pPr>
              <a:defRPr/>
            </a:pPr>
            <a:r>
              <a:rPr lang="en-US" dirty="0" smtClean="0"/>
              <a:t>Maintains what God has put together</a:t>
            </a:r>
          </a:p>
          <a:p>
            <a:pPr>
              <a:defRPr/>
            </a:pPr>
            <a:r>
              <a:rPr lang="en-US" dirty="0" smtClean="0"/>
              <a:t>Fosters a </a:t>
            </a:r>
            <a:r>
              <a:rPr lang="en-US" i="1" dirty="0" smtClean="0"/>
              <a:t>Culture of Life</a:t>
            </a:r>
          </a:p>
          <a:p>
            <a:pPr>
              <a:defRPr/>
            </a:pPr>
            <a:endParaRPr lang="en-US" dirty="0"/>
          </a:p>
        </p:txBody>
      </p:sp>
    </p:spTree>
    <p:extLst>
      <p:ext uri="{BB962C8B-B14F-4D97-AF65-F5344CB8AC3E}">
        <p14:creationId xmlns:p14="http://schemas.microsoft.com/office/powerpoint/2010/main" val="293679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 and Divorce</a:t>
            </a:r>
            <a:endParaRPr lang="en-US" dirty="0"/>
          </a:p>
        </p:txBody>
      </p:sp>
      <p:sp>
        <p:nvSpPr>
          <p:cNvPr id="3" name="Content Placeholder 2"/>
          <p:cNvSpPr>
            <a:spLocks noGrp="1"/>
          </p:cNvSpPr>
          <p:nvPr>
            <p:ph idx="1"/>
          </p:nvPr>
        </p:nvSpPr>
        <p:spPr/>
        <p:txBody>
          <a:bodyPr/>
          <a:lstStyle/>
          <a:p>
            <a:endParaRPr lang="en-US" dirty="0"/>
          </a:p>
        </p:txBody>
      </p:sp>
      <p:pic>
        <p:nvPicPr>
          <p:cNvPr id="3075" name="Picture 3" descr="C:\Program Files (x86)\Microsoft Office\MEDIA\CAGCAT10\j018634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981200"/>
            <a:ext cx="2549652" cy="358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411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Wilson</a:t>
            </a:r>
            <a:endParaRPr lang="en-US" dirty="0"/>
          </a:p>
        </p:txBody>
      </p:sp>
      <p:sp>
        <p:nvSpPr>
          <p:cNvPr id="3" name="Content Placeholder 2"/>
          <p:cNvSpPr>
            <a:spLocks noGrp="1"/>
          </p:cNvSpPr>
          <p:nvPr>
            <p:ph idx="1"/>
          </p:nvPr>
        </p:nvSpPr>
        <p:spPr/>
        <p:txBody>
          <a:bodyPr>
            <a:normAutofit fontScale="92500"/>
          </a:bodyPr>
          <a:lstStyle/>
          <a:p>
            <a:r>
              <a:rPr lang="en-US" b="1" dirty="0" smtClean="0"/>
              <a:t>Hypothesis</a:t>
            </a:r>
            <a:r>
              <a:rPr lang="en-US" dirty="0" smtClean="0"/>
              <a:t>: the divorce rate will be less likely among couples who used NFP</a:t>
            </a:r>
          </a:p>
          <a:p>
            <a:r>
              <a:rPr lang="en-US" dirty="0" smtClean="0"/>
              <a:t>Catholic Women (21-44) in Wilson Survey (N = 505) and in the 1995 (NSFG) 21-44 (N- 10,471).</a:t>
            </a:r>
          </a:p>
          <a:p>
            <a:r>
              <a:rPr lang="en-US" b="1" dirty="0" smtClean="0">
                <a:solidFill>
                  <a:srgbClr val="C00000"/>
                </a:solidFill>
              </a:rPr>
              <a:t>3%</a:t>
            </a:r>
            <a:r>
              <a:rPr lang="en-US" dirty="0" smtClean="0"/>
              <a:t> in the Wilson Survey were divorced and </a:t>
            </a:r>
            <a:r>
              <a:rPr lang="en-US" b="1" dirty="0" smtClean="0">
                <a:solidFill>
                  <a:srgbClr val="C00000"/>
                </a:solidFill>
              </a:rPr>
              <a:t>15%</a:t>
            </a:r>
            <a:r>
              <a:rPr lang="en-US" dirty="0" smtClean="0"/>
              <a:t> of the NSFG Catholic women.</a:t>
            </a:r>
          </a:p>
          <a:p>
            <a:r>
              <a:rPr lang="en-US" dirty="0" smtClean="0"/>
              <a:t>Comparison is like comparing apples and oranges! One group population based, the other not., self-selected.</a:t>
            </a:r>
            <a:endParaRPr lang="en-US" dirty="0"/>
          </a:p>
        </p:txBody>
      </p:sp>
    </p:spTree>
    <p:extLst>
      <p:ext uri="{BB962C8B-B14F-4D97-AF65-F5344CB8AC3E}">
        <p14:creationId xmlns:p14="http://schemas.microsoft.com/office/powerpoint/2010/main" val="4050124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sz="4000" dirty="0" smtClean="0"/>
              <a:t>2010 NSFG (1,502 Catholic Women)</a:t>
            </a:r>
            <a:br>
              <a:rPr lang="en-US" sz="4000" dirty="0" smtClean="0"/>
            </a:br>
            <a:r>
              <a:rPr lang="en-US" sz="4000" dirty="0" smtClean="0"/>
              <a:t>(N = 105 ever use of NFP &amp; Divorce)</a:t>
            </a:r>
          </a:p>
        </p:txBody>
      </p:sp>
      <p:sp>
        <p:nvSpPr>
          <p:cNvPr id="3" name="Content Placeholder 2"/>
          <p:cNvSpPr>
            <a:spLocks noGrp="1"/>
          </p:cNvSpPr>
          <p:nvPr>
            <p:ph idx="1"/>
          </p:nvPr>
        </p:nvSpPr>
        <p:spPr>
          <a:xfrm>
            <a:off x="609600" y="1524000"/>
            <a:ext cx="8229600" cy="4525963"/>
          </a:xfrm>
        </p:spPr>
        <p:txBody>
          <a:bodyPr rtlCol="0">
            <a:normAutofit fontScale="77500" lnSpcReduction="20000"/>
          </a:bodyPr>
          <a:lstStyle/>
          <a:p>
            <a:pPr marL="0" indent="0" eaLnBrk="1" fontAlgn="auto" hangingPunct="1">
              <a:spcAft>
                <a:spcPts val="0"/>
              </a:spcAft>
              <a:buFont typeface="Arial" pitchFamily="34" charset="0"/>
              <a:buNone/>
              <a:defRPr/>
            </a:pPr>
            <a:r>
              <a:rPr lang="en-US" dirty="0" smtClean="0"/>
              <a:t>______________________________________________</a:t>
            </a:r>
          </a:p>
          <a:p>
            <a:pPr marL="0" indent="0" eaLnBrk="1" fontAlgn="auto" hangingPunct="1">
              <a:spcAft>
                <a:spcPts val="0"/>
              </a:spcAft>
              <a:buFont typeface="Arial" pitchFamily="34" charset="0"/>
              <a:buNone/>
              <a:defRPr/>
            </a:pPr>
            <a:r>
              <a:rPr lang="en-US" dirty="0" smtClean="0"/>
              <a:t>Method	Odds Ratio		95% CI	Significance</a:t>
            </a:r>
          </a:p>
          <a:p>
            <a:pPr marL="0" indent="0" eaLnBrk="1" fontAlgn="auto" hangingPunct="1">
              <a:spcAft>
                <a:spcPts val="0"/>
              </a:spcAft>
              <a:buFont typeface="Arial" pitchFamily="34" charset="0"/>
              <a:buNone/>
              <a:defRPr/>
            </a:pPr>
            <a:r>
              <a:rPr lang="en-US" dirty="0" smtClean="0"/>
              <a:t>______________________________________________</a:t>
            </a: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b="1" dirty="0" smtClean="0"/>
              <a:t>Pill (OC)		1.05		0.76 – 1.45	&lt; .742</a:t>
            </a:r>
          </a:p>
          <a:p>
            <a:pPr marL="0" indent="0" eaLnBrk="1" fontAlgn="auto" hangingPunct="1">
              <a:spcAft>
                <a:spcPts val="0"/>
              </a:spcAft>
              <a:buFont typeface="Arial" pitchFamily="34" charset="0"/>
              <a:buNone/>
              <a:defRPr/>
            </a:pPr>
            <a:r>
              <a:rPr lang="en-US" b="1" dirty="0" smtClean="0">
                <a:solidFill>
                  <a:srgbClr val="00B050"/>
                </a:solidFill>
              </a:rPr>
              <a:t>Sterilized		2.41		1.82 -- 3.20	&lt; .001</a:t>
            </a:r>
          </a:p>
          <a:p>
            <a:pPr marL="0" indent="0" eaLnBrk="1" fontAlgn="auto" hangingPunct="1">
              <a:spcAft>
                <a:spcPts val="0"/>
              </a:spcAft>
              <a:buFont typeface="Arial" pitchFamily="34" charset="0"/>
              <a:buNone/>
              <a:defRPr/>
            </a:pPr>
            <a:r>
              <a:rPr lang="en-US" b="1" dirty="0" smtClean="0"/>
              <a:t>Rhythm		0.76		0.54 – 1.06	&lt; .109</a:t>
            </a:r>
          </a:p>
          <a:p>
            <a:pPr marL="0" indent="0" eaLnBrk="1" fontAlgn="auto" hangingPunct="1">
              <a:spcAft>
                <a:spcPts val="0"/>
              </a:spcAft>
              <a:buFont typeface="Arial" pitchFamily="34" charset="0"/>
              <a:buNone/>
              <a:defRPr/>
            </a:pPr>
            <a:r>
              <a:rPr lang="en-US" b="1" dirty="0" smtClean="0">
                <a:solidFill>
                  <a:srgbClr val="00B050"/>
                </a:solidFill>
              </a:rPr>
              <a:t>NFP			0.47		0.24 –  0.91	&lt; .023</a:t>
            </a:r>
          </a:p>
          <a:p>
            <a:pPr marL="0" indent="0" eaLnBrk="1" fontAlgn="auto" hangingPunct="1">
              <a:spcAft>
                <a:spcPts val="0"/>
              </a:spcAft>
              <a:buNone/>
              <a:defRPr/>
            </a:pPr>
            <a:r>
              <a:rPr lang="en-US" b="1" dirty="0" smtClean="0">
                <a:solidFill>
                  <a:srgbClr val="00B050"/>
                </a:solidFill>
              </a:rPr>
              <a:t>Church Attend</a:t>
            </a:r>
            <a:r>
              <a:rPr lang="en-US" b="1" dirty="0">
                <a:solidFill>
                  <a:srgbClr val="00B050"/>
                </a:solidFill>
              </a:rPr>
              <a:t>	</a:t>
            </a:r>
            <a:r>
              <a:rPr lang="en-US" b="1" dirty="0" smtClean="0">
                <a:solidFill>
                  <a:srgbClr val="00B050"/>
                </a:solidFill>
              </a:rPr>
              <a:t>0.66</a:t>
            </a:r>
            <a:r>
              <a:rPr lang="en-US" b="1" dirty="0">
                <a:solidFill>
                  <a:srgbClr val="00B050"/>
                </a:solidFill>
              </a:rPr>
              <a:t>	 	</a:t>
            </a:r>
            <a:r>
              <a:rPr lang="en-US" b="1" dirty="0" smtClean="0">
                <a:solidFill>
                  <a:srgbClr val="00B050"/>
                </a:solidFill>
              </a:rPr>
              <a:t>0.49 </a:t>
            </a:r>
            <a:r>
              <a:rPr lang="en-US" b="1" dirty="0">
                <a:solidFill>
                  <a:srgbClr val="00B050"/>
                </a:solidFill>
              </a:rPr>
              <a:t>– </a:t>
            </a:r>
            <a:r>
              <a:rPr lang="en-US" b="1" dirty="0" smtClean="0">
                <a:solidFill>
                  <a:srgbClr val="00B050"/>
                </a:solidFill>
              </a:rPr>
              <a:t> 0.89</a:t>
            </a:r>
            <a:r>
              <a:rPr lang="en-US" b="1" dirty="0">
                <a:solidFill>
                  <a:srgbClr val="00B050"/>
                </a:solidFill>
              </a:rPr>
              <a:t>	&lt; .</a:t>
            </a:r>
            <a:r>
              <a:rPr lang="en-US" b="1" dirty="0" smtClean="0">
                <a:solidFill>
                  <a:srgbClr val="00B050"/>
                </a:solidFill>
              </a:rPr>
              <a:t>007</a:t>
            </a:r>
          </a:p>
          <a:p>
            <a:pPr marL="0" indent="0" eaLnBrk="1" fontAlgn="auto" hangingPunct="1">
              <a:spcAft>
                <a:spcPts val="0"/>
              </a:spcAft>
              <a:buNone/>
              <a:defRPr/>
            </a:pPr>
            <a:endParaRPr lang="en-US" b="1" dirty="0">
              <a:solidFill>
                <a:srgbClr val="00B050"/>
              </a:solidFill>
            </a:endParaRPr>
          </a:p>
          <a:p>
            <a:pPr marL="0" indent="0" eaLnBrk="1" fontAlgn="auto" hangingPunct="1">
              <a:spcAft>
                <a:spcPts val="0"/>
              </a:spcAft>
              <a:buNone/>
              <a:defRPr/>
            </a:pPr>
            <a:r>
              <a:rPr lang="en-US" b="1" dirty="0" smtClean="0">
                <a:solidFill>
                  <a:srgbClr val="00B050"/>
                </a:solidFill>
              </a:rPr>
              <a:t>Ever use of NFP </a:t>
            </a:r>
            <a:r>
              <a:rPr lang="en-US" b="1" dirty="0" smtClean="0">
                <a:solidFill>
                  <a:srgbClr val="C00000"/>
                </a:solidFill>
              </a:rPr>
              <a:t>9.5% </a:t>
            </a:r>
            <a:r>
              <a:rPr lang="en-US" b="1" dirty="0" smtClean="0">
                <a:solidFill>
                  <a:srgbClr val="00B050"/>
                </a:solidFill>
              </a:rPr>
              <a:t>Divorced; Never use </a:t>
            </a:r>
            <a:r>
              <a:rPr lang="en-US" b="1" dirty="0" smtClean="0">
                <a:solidFill>
                  <a:srgbClr val="C00000"/>
                </a:solidFill>
              </a:rPr>
              <a:t>18.3% </a:t>
            </a:r>
            <a:r>
              <a:rPr lang="en-US" b="1" dirty="0" smtClean="0">
                <a:solidFill>
                  <a:srgbClr val="00B050"/>
                </a:solidFill>
              </a:rPr>
              <a:t>Divorced. </a:t>
            </a:r>
          </a:p>
        </p:txBody>
      </p:sp>
    </p:spTree>
    <p:extLst>
      <p:ext uri="{BB962C8B-B14F-4D97-AF65-F5344CB8AC3E}">
        <p14:creationId xmlns:p14="http://schemas.microsoft.com/office/powerpoint/2010/main" val="3895288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NFP</a:t>
            </a:r>
            <a:endParaRPr lang="en-US" dirty="0"/>
          </a:p>
        </p:txBody>
      </p:sp>
      <p:sp>
        <p:nvSpPr>
          <p:cNvPr id="3" name="Content Placeholder 2"/>
          <p:cNvSpPr>
            <a:spLocks noGrp="1"/>
          </p:cNvSpPr>
          <p:nvPr>
            <p:ph idx="1"/>
          </p:nvPr>
        </p:nvSpPr>
        <p:spPr/>
        <p:txBody>
          <a:bodyPr/>
          <a:lstStyle/>
          <a:p>
            <a:r>
              <a:rPr lang="en-US" dirty="0" smtClean="0"/>
              <a:t>Logistic regression: predictor variables 1) </a:t>
            </a:r>
            <a:r>
              <a:rPr lang="en-US" b="1" dirty="0" smtClean="0">
                <a:solidFill>
                  <a:srgbClr val="FFC000"/>
                </a:solidFill>
              </a:rPr>
              <a:t>sterilized</a:t>
            </a:r>
            <a:r>
              <a:rPr lang="en-US" dirty="0" smtClean="0"/>
              <a:t> 2) abortion 3) multiple sex partners, 4) cohabitated, 5) </a:t>
            </a:r>
            <a:r>
              <a:rPr lang="en-US" b="1" dirty="0" smtClean="0">
                <a:solidFill>
                  <a:srgbClr val="FFC000"/>
                </a:solidFill>
              </a:rPr>
              <a:t>NFP use</a:t>
            </a:r>
            <a:r>
              <a:rPr lang="en-US" dirty="0" smtClean="0"/>
              <a:t>, 6) importance of religion, and 7) </a:t>
            </a:r>
            <a:r>
              <a:rPr lang="en-US" b="1" dirty="0" smtClean="0">
                <a:solidFill>
                  <a:srgbClr val="FFC000"/>
                </a:solidFill>
              </a:rPr>
              <a:t>church attendance</a:t>
            </a:r>
            <a:r>
              <a:rPr lang="en-US" dirty="0" smtClean="0"/>
              <a:t>.</a:t>
            </a:r>
          </a:p>
          <a:p>
            <a:r>
              <a:rPr lang="en-US" dirty="0" smtClean="0"/>
              <a:t>Dependent variable: </a:t>
            </a:r>
            <a:r>
              <a:rPr lang="en-US" b="1" dirty="0" smtClean="0">
                <a:solidFill>
                  <a:srgbClr val="FFC000"/>
                </a:solidFill>
              </a:rPr>
              <a:t>divorce or not</a:t>
            </a:r>
          </a:p>
          <a:p>
            <a:r>
              <a:rPr lang="en-US" dirty="0" smtClean="0"/>
              <a:t>R = 45% (R square = 2%)</a:t>
            </a:r>
          </a:p>
          <a:p>
            <a:r>
              <a:rPr lang="en-US" dirty="0" smtClean="0"/>
              <a:t>NFP, Church Attendance, and </a:t>
            </a:r>
            <a:r>
              <a:rPr lang="en-US" dirty="0" err="1" smtClean="0"/>
              <a:t>Steril</a:t>
            </a:r>
            <a:r>
              <a:rPr lang="en-US" dirty="0" smtClean="0"/>
              <a:t> – were significant. </a:t>
            </a:r>
            <a:endParaRPr lang="en-US" dirty="0"/>
          </a:p>
        </p:txBody>
      </p:sp>
    </p:spTree>
    <p:extLst>
      <p:ext uri="{BB962C8B-B14F-4D97-AF65-F5344CB8AC3E}">
        <p14:creationId xmlns:p14="http://schemas.microsoft.com/office/powerpoint/2010/main" val="286834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smtClean="0"/>
              <a:t>Parameters of the Menstrual Cycle by Age Group </a:t>
            </a:r>
          </a:p>
        </p:txBody>
      </p:sp>
      <p:sp>
        <p:nvSpPr>
          <p:cNvPr id="10243" name="Content Placeholder 2"/>
          <p:cNvSpPr>
            <a:spLocks noGrp="1"/>
          </p:cNvSpPr>
          <p:nvPr>
            <p:ph idx="1"/>
          </p:nvPr>
        </p:nvSpPr>
        <p:spPr>
          <a:xfrm>
            <a:off x="381000" y="1447800"/>
            <a:ext cx="8229600" cy="4144963"/>
          </a:xfrm>
        </p:spPr>
        <p:txBody>
          <a:bodyPr>
            <a:normAutofit lnSpcReduction="10000"/>
          </a:bodyPr>
          <a:lstStyle/>
          <a:p>
            <a:pPr marL="0" indent="0" eaLnBrk="1" hangingPunct="1">
              <a:buFont typeface="Arial" charset="0"/>
              <a:buNone/>
              <a:defRPr/>
            </a:pPr>
            <a:r>
              <a:rPr lang="en-US" sz="1400" b="1" dirty="0" smtClean="0">
                <a:solidFill>
                  <a:schemeClr val="accent2">
                    <a:lumMod val="75000"/>
                  </a:schemeClr>
                </a:solidFill>
              </a:rPr>
              <a:t>GROUP 1)</a:t>
            </a:r>
            <a:r>
              <a:rPr lang="en-US" sz="1200" dirty="0" smtClean="0"/>
              <a:t> age </a:t>
            </a:r>
            <a:r>
              <a:rPr lang="en-US" sz="1400" b="1" dirty="0" smtClean="0"/>
              <a:t>18-25 </a:t>
            </a:r>
            <a:r>
              <a:rPr lang="en-US" sz="1200" dirty="0" smtClean="0"/>
              <a:t>(</a:t>
            </a:r>
            <a:r>
              <a:rPr lang="en-US" sz="1200" b="1" dirty="0" smtClean="0">
                <a:solidFill>
                  <a:schemeClr val="accent2">
                    <a:lumMod val="75000"/>
                  </a:schemeClr>
                </a:solidFill>
              </a:rPr>
              <a:t>N428 with =392 cycles of data</a:t>
            </a:r>
            <a:r>
              <a:rPr lang="en-US" sz="1200" dirty="0" smtClean="0"/>
              <a:t>), </a:t>
            </a:r>
            <a:r>
              <a:rPr lang="en-US" sz="1400" b="1" dirty="0" smtClean="0">
                <a:solidFill>
                  <a:schemeClr val="accent2">
                    <a:lumMod val="75000"/>
                  </a:schemeClr>
                </a:solidFill>
              </a:rPr>
              <a:t>GROUP 2)</a:t>
            </a:r>
            <a:r>
              <a:rPr lang="en-US" sz="1200" dirty="0" smtClean="0"/>
              <a:t> age </a:t>
            </a:r>
            <a:r>
              <a:rPr lang="en-US" sz="1400" b="1" dirty="0" smtClean="0"/>
              <a:t>26-34</a:t>
            </a:r>
            <a:r>
              <a:rPr lang="en-US" sz="1200" dirty="0" smtClean="0"/>
              <a:t> (</a:t>
            </a:r>
            <a:r>
              <a:rPr lang="en-US" sz="1200" b="1" dirty="0" smtClean="0">
                <a:solidFill>
                  <a:schemeClr val="accent2">
                    <a:lumMod val="75000"/>
                  </a:schemeClr>
                </a:solidFill>
              </a:rPr>
              <a:t>N=1,118, with 945 cycles of data</a:t>
            </a:r>
            <a:r>
              <a:rPr lang="en-US" sz="1200" dirty="0" smtClean="0"/>
              <a:t>), and </a:t>
            </a:r>
            <a:r>
              <a:rPr lang="en-US" sz="1400" b="1" dirty="0" smtClean="0">
                <a:solidFill>
                  <a:schemeClr val="accent2">
                    <a:lumMod val="75000"/>
                  </a:schemeClr>
                </a:solidFill>
              </a:rPr>
              <a:t>GROUP 3)</a:t>
            </a:r>
            <a:r>
              <a:rPr lang="en-US" sz="1200" dirty="0" smtClean="0"/>
              <a:t> age </a:t>
            </a:r>
            <a:r>
              <a:rPr lang="en-US" sz="1400" b="1" dirty="0" smtClean="0"/>
              <a:t>35-52</a:t>
            </a:r>
            <a:r>
              <a:rPr lang="en-US" sz="1200" dirty="0" smtClean="0"/>
              <a:t> (</a:t>
            </a:r>
            <a:r>
              <a:rPr lang="en-US" sz="1200" b="1" dirty="0" smtClean="0">
                <a:solidFill>
                  <a:schemeClr val="accent2">
                    <a:lumMod val="75000"/>
                  </a:schemeClr>
                </a:solidFill>
              </a:rPr>
              <a:t>N= 587 with 545 cycles of data)</a:t>
            </a:r>
          </a:p>
          <a:p>
            <a:pPr marL="0" indent="0" eaLnBrk="1" hangingPunct="1">
              <a:buFont typeface="Arial" charset="0"/>
              <a:buNone/>
              <a:defRPr/>
            </a:pPr>
            <a:r>
              <a:rPr lang="en-US" sz="1200" dirty="0" smtClean="0"/>
              <a:t> </a:t>
            </a:r>
          </a:p>
          <a:p>
            <a:pPr marL="0" indent="0" eaLnBrk="1" hangingPunct="1">
              <a:buFont typeface="Arial" charset="0"/>
              <a:buNone/>
              <a:defRPr/>
            </a:pPr>
            <a:r>
              <a:rPr lang="en-US" sz="1800" dirty="0" smtClean="0"/>
              <a:t>Parameter 	Group 1		Group 2		Group 3    </a:t>
            </a:r>
          </a:p>
          <a:p>
            <a:pPr marL="0" indent="0" eaLnBrk="1" hangingPunct="1">
              <a:buFont typeface="Arial" charset="0"/>
              <a:buNone/>
              <a:defRPr/>
            </a:pPr>
            <a:r>
              <a:rPr lang="en-US" sz="1800" dirty="0" smtClean="0"/>
              <a:t>		Mean/SD		Mean/SD		Mean/SD		P level</a:t>
            </a:r>
          </a:p>
          <a:p>
            <a:pPr marL="0" indent="0" eaLnBrk="1" hangingPunct="1">
              <a:buFont typeface="Arial" charset="0"/>
              <a:buNone/>
              <a:defRPr/>
            </a:pPr>
            <a:r>
              <a:rPr lang="en-US" sz="1800" dirty="0" smtClean="0"/>
              <a:t> </a:t>
            </a:r>
          </a:p>
          <a:p>
            <a:pPr marL="0" indent="0" eaLnBrk="1" hangingPunct="1">
              <a:buFont typeface="Arial" charset="0"/>
              <a:buNone/>
              <a:defRPr/>
            </a:pPr>
            <a:r>
              <a:rPr lang="en-US" sz="1800" dirty="0" smtClean="0"/>
              <a:t>Total length	29.5/4.00		29.5/3.61		</a:t>
            </a:r>
            <a:r>
              <a:rPr lang="en-US" sz="1800" b="1" dirty="0" smtClean="0"/>
              <a:t>28.3/3.15</a:t>
            </a:r>
            <a:r>
              <a:rPr lang="en-US" sz="1800" dirty="0" smtClean="0"/>
              <a:t>	</a:t>
            </a:r>
            <a:r>
              <a:rPr lang="en-US" sz="1800" b="1" dirty="0" smtClean="0">
                <a:solidFill>
                  <a:srgbClr val="EDA52C"/>
                </a:solidFill>
              </a:rPr>
              <a:t>&lt; .001</a:t>
            </a:r>
          </a:p>
          <a:p>
            <a:pPr marL="0" indent="0" eaLnBrk="1" hangingPunct="1">
              <a:buFont typeface="Arial" charset="0"/>
              <a:buNone/>
              <a:defRPr/>
            </a:pPr>
            <a:r>
              <a:rPr lang="en-US" sz="1800" dirty="0" smtClean="0"/>
              <a:t> </a:t>
            </a:r>
          </a:p>
          <a:p>
            <a:pPr marL="0" indent="0" eaLnBrk="1" hangingPunct="1">
              <a:buFont typeface="Arial" charset="0"/>
              <a:buNone/>
              <a:defRPr/>
            </a:pPr>
            <a:r>
              <a:rPr lang="en-US" sz="1800" dirty="0" smtClean="0"/>
              <a:t>Follicular phase	16.1/3.64		16.6/3.49		</a:t>
            </a:r>
            <a:r>
              <a:rPr lang="en-US" sz="1800" b="1" dirty="0" smtClean="0"/>
              <a:t>15.2/3.10</a:t>
            </a:r>
            <a:r>
              <a:rPr lang="en-US" sz="1800" dirty="0" smtClean="0"/>
              <a:t>	</a:t>
            </a:r>
            <a:r>
              <a:rPr lang="en-US" sz="1800" b="1" dirty="0" smtClean="0">
                <a:solidFill>
                  <a:srgbClr val="EDA52C"/>
                </a:solidFill>
              </a:rPr>
              <a:t>&lt; .001</a:t>
            </a:r>
          </a:p>
          <a:p>
            <a:pPr marL="0" indent="0" eaLnBrk="1" hangingPunct="1">
              <a:buFont typeface="Arial" charset="0"/>
              <a:buNone/>
              <a:defRPr/>
            </a:pPr>
            <a:r>
              <a:rPr lang="en-US" sz="1800" dirty="0" smtClean="0"/>
              <a:t> </a:t>
            </a:r>
          </a:p>
          <a:p>
            <a:pPr marL="0" indent="0" eaLnBrk="1" hangingPunct="1">
              <a:buFont typeface="Arial" charset="0"/>
              <a:buNone/>
              <a:defRPr/>
            </a:pPr>
            <a:r>
              <a:rPr lang="en-US" sz="1800" dirty="0" smtClean="0"/>
              <a:t>Luteal phase	13.1/2.37		12.8/1.92		13.0/1.87		</a:t>
            </a:r>
            <a:r>
              <a:rPr lang="en-US" sz="1800" b="1" dirty="0" smtClean="0">
                <a:solidFill>
                  <a:srgbClr val="EDA52C"/>
                </a:solidFill>
              </a:rPr>
              <a:t>&lt; .001</a:t>
            </a:r>
          </a:p>
          <a:p>
            <a:pPr marL="0" indent="0" eaLnBrk="1" hangingPunct="1">
              <a:buFont typeface="Arial" charset="0"/>
              <a:buNone/>
              <a:defRPr/>
            </a:pPr>
            <a:r>
              <a:rPr lang="en-US" sz="1800" dirty="0" smtClean="0"/>
              <a:t> </a:t>
            </a:r>
          </a:p>
          <a:p>
            <a:pPr marL="0" indent="0" eaLnBrk="1" hangingPunct="1">
              <a:buFont typeface="Arial" charset="0"/>
              <a:buNone/>
              <a:defRPr/>
            </a:pPr>
            <a:r>
              <a:rPr lang="en-US" sz="1800" dirty="0" smtClean="0"/>
              <a:t>Menses		5.3/1.66		5.3/1.26		</a:t>
            </a:r>
            <a:r>
              <a:rPr lang="en-US" sz="1800" b="1" dirty="0" smtClean="0"/>
              <a:t>5.0/1.43</a:t>
            </a:r>
            <a:r>
              <a:rPr lang="en-US" sz="1800" dirty="0" smtClean="0"/>
              <a:t>		</a:t>
            </a:r>
            <a:r>
              <a:rPr lang="en-US" sz="1800" b="1" dirty="0" smtClean="0">
                <a:solidFill>
                  <a:srgbClr val="EDA52C"/>
                </a:solidFill>
              </a:rPr>
              <a:t>&lt; .001</a:t>
            </a:r>
          </a:p>
          <a:p>
            <a:pPr marL="0" indent="0" eaLnBrk="1" hangingPunct="1">
              <a:buFont typeface="Arial" charset="0"/>
              <a:buNone/>
              <a:defRPr/>
            </a:pPr>
            <a:r>
              <a:rPr lang="en-US" sz="1600" dirty="0" smtClean="0"/>
              <a:t> </a:t>
            </a:r>
          </a:p>
          <a:p>
            <a:pPr marL="0" indent="0" eaLnBrk="1" hangingPunct="1">
              <a:buFont typeface="Arial" charset="0"/>
              <a:buNone/>
              <a:defRPr/>
            </a:pPr>
            <a:endParaRPr lang="en-US" sz="1200" dirty="0" smtClean="0"/>
          </a:p>
        </p:txBody>
      </p:sp>
      <p:pic>
        <p:nvPicPr>
          <p:cNvPr id="10244"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5410200"/>
            <a:ext cx="6661150" cy="1225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2493366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Grades for NFP</a:t>
            </a:r>
            <a:endParaRPr lang="en-US" dirty="0"/>
          </a:p>
        </p:txBody>
      </p:sp>
      <p:sp>
        <p:nvSpPr>
          <p:cNvPr id="3" name="Content Placeholder 2"/>
          <p:cNvSpPr>
            <a:spLocks noGrp="1"/>
          </p:cNvSpPr>
          <p:nvPr>
            <p:ph idx="1"/>
          </p:nvPr>
        </p:nvSpPr>
        <p:spPr>
          <a:xfrm>
            <a:off x="457200" y="1600200"/>
            <a:ext cx="5791200" cy="4525963"/>
          </a:xfrm>
        </p:spPr>
        <p:txBody>
          <a:bodyPr/>
          <a:lstStyle/>
          <a:p>
            <a:pPr marL="0" indent="0">
              <a:buNone/>
            </a:pPr>
            <a:endParaRPr lang="en-US" dirty="0" smtClean="0"/>
          </a:p>
          <a:p>
            <a:pPr marL="0" indent="0">
              <a:buNone/>
            </a:pPr>
            <a:endParaRPr lang="en-US" dirty="0"/>
          </a:p>
          <a:p>
            <a:pPr marL="0" indent="0">
              <a:buNone/>
            </a:pPr>
            <a:r>
              <a:rPr lang="en-US" dirty="0" smtClean="0"/>
              <a:t>NFP users  divorce less frequently than couples using contraception</a:t>
            </a:r>
          </a:p>
          <a:p>
            <a:pPr marL="0" indent="0">
              <a:buNone/>
            </a:pPr>
            <a:endParaRPr lang="en-US" dirty="0"/>
          </a:p>
        </p:txBody>
      </p:sp>
      <p:sp>
        <p:nvSpPr>
          <p:cNvPr id="4" name="TextBox 3"/>
          <p:cNvSpPr txBox="1"/>
          <p:nvPr/>
        </p:nvSpPr>
        <p:spPr>
          <a:xfrm>
            <a:off x="6248400" y="1447800"/>
            <a:ext cx="2514600" cy="2862322"/>
          </a:xfrm>
          <a:prstGeom prst="rect">
            <a:avLst/>
          </a:prstGeom>
          <a:noFill/>
        </p:spPr>
        <p:txBody>
          <a:bodyPr wrap="square" rtlCol="0">
            <a:spAutoFit/>
          </a:bodyPr>
          <a:lstStyle/>
          <a:p>
            <a:pPr>
              <a:spcBef>
                <a:spcPts val="786"/>
              </a:spcBef>
            </a:pPr>
            <a:r>
              <a:rPr lang="en-US" sz="3200" dirty="0" smtClean="0"/>
              <a:t>Grades</a:t>
            </a:r>
          </a:p>
          <a:p>
            <a:pPr>
              <a:spcBef>
                <a:spcPts val="786"/>
              </a:spcBef>
            </a:pPr>
            <a:r>
              <a:rPr lang="en-US" sz="3200" u="sng" dirty="0" smtClean="0"/>
              <a:t>MDM </a:t>
            </a:r>
            <a:r>
              <a:rPr lang="en-US" sz="3200" dirty="0" smtClean="0"/>
              <a:t>      </a:t>
            </a:r>
            <a:r>
              <a:rPr lang="en-US" sz="3200" u="sng" dirty="0" smtClean="0"/>
              <a:t>RJF</a:t>
            </a:r>
          </a:p>
          <a:p>
            <a:pPr>
              <a:spcBef>
                <a:spcPts val="786"/>
              </a:spcBef>
            </a:pPr>
            <a:r>
              <a:rPr lang="en-US" sz="3200" dirty="0" smtClean="0"/>
              <a:t> </a:t>
            </a:r>
            <a:endParaRPr lang="en-US" sz="3200" dirty="0">
              <a:solidFill>
                <a:srgbClr val="0070C0"/>
              </a:solidFill>
            </a:endParaRPr>
          </a:p>
          <a:p>
            <a:pPr>
              <a:spcBef>
                <a:spcPts val="786"/>
              </a:spcBef>
            </a:pPr>
            <a:r>
              <a:rPr lang="en-US" sz="2800" dirty="0" smtClean="0">
                <a:solidFill>
                  <a:srgbClr val="0070C0"/>
                </a:solidFill>
              </a:rPr>
              <a:t>F		</a:t>
            </a:r>
            <a:r>
              <a:rPr lang="en-US" sz="2800" dirty="0" err="1" smtClean="0">
                <a:solidFill>
                  <a:srgbClr val="0070C0"/>
                </a:solidFill>
              </a:rPr>
              <a:t>F</a:t>
            </a:r>
            <a:endParaRPr lang="en-US" sz="2800" dirty="0" smtClean="0">
              <a:solidFill>
                <a:srgbClr val="0070C0"/>
              </a:solidFill>
            </a:endParaRPr>
          </a:p>
          <a:p>
            <a:endParaRPr lang="en-US" dirty="0"/>
          </a:p>
          <a:p>
            <a:endParaRPr lang="en-US" dirty="0"/>
          </a:p>
        </p:txBody>
      </p:sp>
    </p:spTree>
    <p:extLst>
      <p:ext uri="{BB962C8B-B14F-4D97-AF65-F5344CB8AC3E}">
        <p14:creationId xmlns:p14="http://schemas.microsoft.com/office/powerpoint/2010/main" val="11825107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Which Method should I Recommend?</a:t>
            </a:r>
            <a:endParaRPr lang="en-US" sz="3600" dirty="0"/>
          </a:p>
        </p:txBody>
      </p:sp>
      <p:sp>
        <p:nvSpPr>
          <p:cNvPr id="6" name="TextBox 5"/>
          <p:cNvSpPr txBox="1"/>
          <p:nvPr/>
        </p:nvSpPr>
        <p:spPr>
          <a:xfrm rot="20808078">
            <a:off x="279053" y="1844223"/>
            <a:ext cx="4214615" cy="646331"/>
          </a:xfrm>
          <a:prstGeom prst="rect">
            <a:avLst/>
          </a:prstGeom>
          <a:noFill/>
        </p:spPr>
        <p:txBody>
          <a:bodyPr wrap="none" rtlCol="0">
            <a:spAutoFit/>
          </a:bodyPr>
          <a:lstStyle/>
          <a:p>
            <a:r>
              <a:rPr lang="en-US" sz="3600" b="1" dirty="0" smtClean="0">
                <a:solidFill>
                  <a:schemeClr val="accent1">
                    <a:lumMod val="75000"/>
                  </a:schemeClr>
                </a:solidFill>
                <a:latin typeface="+mj-lt"/>
              </a:rPr>
              <a:t>Creighton Model</a:t>
            </a:r>
            <a:endParaRPr lang="en-US" sz="3600" b="1" dirty="0">
              <a:solidFill>
                <a:schemeClr val="accent1">
                  <a:lumMod val="75000"/>
                </a:schemeClr>
              </a:solidFill>
              <a:latin typeface="+mj-lt"/>
            </a:endParaRPr>
          </a:p>
        </p:txBody>
      </p:sp>
      <p:sp>
        <p:nvSpPr>
          <p:cNvPr id="7" name="TextBox 6"/>
          <p:cNvSpPr txBox="1"/>
          <p:nvPr/>
        </p:nvSpPr>
        <p:spPr>
          <a:xfrm rot="20925592">
            <a:off x="185402" y="3982249"/>
            <a:ext cx="6519734" cy="646331"/>
          </a:xfrm>
          <a:prstGeom prst="rect">
            <a:avLst/>
          </a:prstGeom>
          <a:noFill/>
        </p:spPr>
        <p:txBody>
          <a:bodyPr wrap="none" rtlCol="0">
            <a:spAutoFit/>
          </a:bodyPr>
          <a:lstStyle/>
          <a:p>
            <a:r>
              <a:rPr lang="en-US" sz="3600" b="1" dirty="0" smtClean="0">
                <a:solidFill>
                  <a:srgbClr val="800000"/>
                </a:solidFill>
                <a:latin typeface="+mj-lt"/>
              </a:rPr>
              <a:t>Billings Ovulation Method</a:t>
            </a:r>
            <a:endParaRPr lang="en-US" sz="3600" b="1" dirty="0">
              <a:solidFill>
                <a:srgbClr val="800000"/>
              </a:solidFill>
              <a:latin typeface="+mj-lt"/>
            </a:endParaRPr>
          </a:p>
        </p:txBody>
      </p:sp>
      <p:sp>
        <p:nvSpPr>
          <p:cNvPr id="8" name="TextBox 7"/>
          <p:cNvSpPr txBox="1"/>
          <p:nvPr/>
        </p:nvSpPr>
        <p:spPr>
          <a:xfrm rot="606818">
            <a:off x="3060534" y="2552050"/>
            <a:ext cx="5690982" cy="646331"/>
          </a:xfrm>
          <a:prstGeom prst="rect">
            <a:avLst/>
          </a:prstGeom>
          <a:noFill/>
        </p:spPr>
        <p:txBody>
          <a:bodyPr wrap="none" rtlCol="0">
            <a:spAutoFit/>
          </a:bodyPr>
          <a:lstStyle/>
          <a:p>
            <a:r>
              <a:rPr lang="en-US" sz="3600" b="1" dirty="0" smtClean="0">
                <a:solidFill>
                  <a:schemeClr val="accent5">
                    <a:lumMod val="75000"/>
                  </a:schemeClr>
                </a:solidFill>
                <a:latin typeface="+mj-lt"/>
              </a:rPr>
              <a:t>Standard Days Method</a:t>
            </a:r>
            <a:endParaRPr lang="en-US" sz="3600" b="1" dirty="0">
              <a:solidFill>
                <a:schemeClr val="accent5">
                  <a:lumMod val="75000"/>
                </a:schemeClr>
              </a:solidFill>
              <a:latin typeface="+mj-lt"/>
            </a:endParaRPr>
          </a:p>
        </p:txBody>
      </p:sp>
      <p:sp>
        <p:nvSpPr>
          <p:cNvPr id="9" name="TextBox 8"/>
          <p:cNvSpPr txBox="1"/>
          <p:nvPr/>
        </p:nvSpPr>
        <p:spPr>
          <a:xfrm>
            <a:off x="1232001" y="3087469"/>
            <a:ext cx="4301177" cy="646331"/>
          </a:xfrm>
          <a:prstGeom prst="rect">
            <a:avLst/>
          </a:prstGeom>
          <a:noFill/>
        </p:spPr>
        <p:txBody>
          <a:bodyPr wrap="none" rtlCol="0">
            <a:spAutoFit/>
          </a:bodyPr>
          <a:lstStyle/>
          <a:p>
            <a:r>
              <a:rPr lang="en-US" sz="3600" b="1" dirty="0" smtClean="0">
                <a:solidFill>
                  <a:schemeClr val="bg2">
                    <a:lumMod val="50000"/>
                  </a:schemeClr>
                </a:solidFill>
                <a:latin typeface="+mj-lt"/>
              </a:rPr>
              <a:t>Marquette Model</a:t>
            </a:r>
            <a:endParaRPr lang="en-US" sz="3600" b="1" dirty="0">
              <a:solidFill>
                <a:schemeClr val="bg2">
                  <a:lumMod val="50000"/>
                </a:schemeClr>
              </a:solidFill>
              <a:latin typeface="+mj-lt"/>
            </a:endParaRPr>
          </a:p>
        </p:txBody>
      </p:sp>
      <p:sp>
        <p:nvSpPr>
          <p:cNvPr id="10" name="TextBox 9"/>
          <p:cNvSpPr txBox="1"/>
          <p:nvPr/>
        </p:nvSpPr>
        <p:spPr>
          <a:xfrm>
            <a:off x="4429590" y="1676400"/>
            <a:ext cx="4267515" cy="646331"/>
          </a:xfrm>
          <a:prstGeom prst="rect">
            <a:avLst/>
          </a:prstGeom>
          <a:noFill/>
        </p:spPr>
        <p:txBody>
          <a:bodyPr wrap="none" rtlCol="0">
            <a:spAutoFit/>
          </a:bodyPr>
          <a:lstStyle/>
          <a:p>
            <a:r>
              <a:rPr lang="en-US" sz="3600" b="1" dirty="0" smtClean="0">
                <a:solidFill>
                  <a:srgbClr val="008000"/>
                </a:solidFill>
                <a:latin typeface="+mj-lt"/>
              </a:rPr>
              <a:t>Two-Day Method</a:t>
            </a:r>
            <a:endParaRPr lang="en-US" sz="3600" b="1" dirty="0">
              <a:solidFill>
                <a:srgbClr val="008000"/>
              </a:solidFill>
              <a:latin typeface="+mj-lt"/>
            </a:endParaRPr>
          </a:p>
        </p:txBody>
      </p:sp>
      <p:sp>
        <p:nvSpPr>
          <p:cNvPr id="11" name="TextBox 10"/>
          <p:cNvSpPr txBox="1"/>
          <p:nvPr/>
        </p:nvSpPr>
        <p:spPr>
          <a:xfrm rot="21423442">
            <a:off x="357434" y="5465617"/>
            <a:ext cx="8031366" cy="646331"/>
          </a:xfrm>
          <a:prstGeom prst="rect">
            <a:avLst/>
          </a:prstGeom>
          <a:noFill/>
        </p:spPr>
        <p:txBody>
          <a:bodyPr wrap="none" rtlCol="0">
            <a:spAutoFit/>
          </a:bodyPr>
          <a:lstStyle/>
          <a:p>
            <a:r>
              <a:rPr lang="en-US" sz="3600" b="1" dirty="0" err="1" smtClean="0">
                <a:solidFill>
                  <a:schemeClr val="accent4">
                    <a:lumMod val="75000"/>
                  </a:schemeClr>
                </a:solidFill>
                <a:latin typeface="+mj-lt"/>
              </a:rPr>
              <a:t>Lactational</a:t>
            </a:r>
            <a:r>
              <a:rPr lang="en-US" sz="3600" b="1" dirty="0" smtClean="0">
                <a:solidFill>
                  <a:schemeClr val="accent4">
                    <a:lumMod val="75000"/>
                  </a:schemeClr>
                </a:solidFill>
                <a:latin typeface="+mj-lt"/>
              </a:rPr>
              <a:t> Amenorrhea Method</a:t>
            </a:r>
            <a:endParaRPr lang="en-US" sz="3600" b="1" dirty="0">
              <a:solidFill>
                <a:schemeClr val="accent4">
                  <a:lumMod val="75000"/>
                </a:schemeClr>
              </a:solidFill>
              <a:latin typeface="+mj-lt"/>
            </a:endParaRPr>
          </a:p>
        </p:txBody>
      </p:sp>
      <p:sp>
        <p:nvSpPr>
          <p:cNvPr id="12" name="TextBox 11"/>
          <p:cNvSpPr txBox="1"/>
          <p:nvPr/>
        </p:nvSpPr>
        <p:spPr>
          <a:xfrm rot="218614">
            <a:off x="2491960" y="4721372"/>
            <a:ext cx="6154249" cy="646331"/>
          </a:xfrm>
          <a:prstGeom prst="rect">
            <a:avLst/>
          </a:prstGeom>
          <a:noFill/>
        </p:spPr>
        <p:txBody>
          <a:bodyPr wrap="none" rtlCol="0">
            <a:spAutoFit/>
          </a:bodyPr>
          <a:lstStyle/>
          <a:p>
            <a:r>
              <a:rPr lang="en-US" sz="3600" b="1" dirty="0" err="1" smtClean="0">
                <a:solidFill>
                  <a:srgbClr val="7030A0"/>
                </a:solidFill>
                <a:latin typeface="+mj-lt"/>
              </a:rPr>
              <a:t>Sympto</a:t>
            </a:r>
            <a:r>
              <a:rPr lang="en-US" sz="3600" b="1" dirty="0" smtClean="0">
                <a:solidFill>
                  <a:srgbClr val="7030A0"/>
                </a:solidFill>
                <a:latin typeface="+mj-lt"/>
              </a:rPr>
              <a:t>-Thermal Method</a:t>
            </a:r>
            <a:endParaRPr lang="en-US" sz="3600" b="1" dirty="0">
              <a:solidFill>
                <a:srgbClr val="7030A0"/>
              </a:solidFill>
              <a:latin typeface="+mj-lt"/>
            </a:endParaRPr>
          </a:p>
        </p:txBody>
      </p:sp>
    </p:spTree>
    <p:extLst>
      <p:ext uri="{BB962C8B-B14F-4D97-AF65-F5344CB8AC3E}">
        <p14:creationId xmlns:p14="http://schemas.microsoft.com/office/powerpoint/2010/main" val="27897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normAutofit/>
          </a:bodyPr>
          <a:lstStyle/>
          <a:p>
            <a:r>
              <a:rPr lang="en-US" sz="3600" dirty="0" smtClean="0"/>
              <a:t>Is There A Best Method?</a:t>
            </a:r>
            <a:endParaRPr lang="en-US" sz="3600" dirty="0"/>
          </a:p>
        </p:txBody>
      </p:sp>
      <p:sp>
        <p:nvSpPr>
          <p:cNvPr id="3" name="Content Placeholder 2"/>
          <p:cNvSpPr>
            <a:spLocks noGrp="1"/>
          </p:cNvSpPr>
          <p:nvPr>
            <p:ph sz="quarter" idx="1"/>
          </p:nvPr>
        </p:nvSpPr>
        <p:spPr>
          <a:xfrm>
            <a:off x="539552" y="1828800"/>
            <a:ext cx="8136904" cy="4192488"/>
          </a:xfrm>
        </p:spPr>
        <p:txBody>
          <a:bodyPr>
            <a:normAutofit/>
          </a:bodyPr>
          <a:lstStyle/>
          <a:p>
            <a:r>
              <a:rPr lang="en-US" sz="2600" dirty="0" smtClean="0"/>
              <a:t>The best method is..</a:t>
            </a:r>
          </a:p>
          <a:p>
            <a:pPr marL="0" indent="0" algn="ctr">
              <a:buNone/>
            </a:pPr>
            <a:r>
              <a:rPr lang="en-US" sz="2600" dirty="0" smtClean="0"/>
              <a:t> “The method that </a:t>
            </a:r>
            <a:r>
              <a:rPr lang="en-US" sz="2600" b="1" i="1" dirty="0" smtClean="0"/>
              <a:t>works best </a:t>
            </a:r>
            <a:r>
              <a:rPr lang="en-US" sz="2600" dirty="0" smtClean="0"/>
              <a:t>for the couple”</a:t>
            </a:r>
          </a:p>
          <a:p>
            <a:pPr marL="0" indent="0" algn="ctr">
              <a:buNone/>
            </a:pPr>
            <a:endParaRPr lang="en-US" sz="1200" dirty="0" smtClean="0"/>
          </a:p>
          <a:p>
            <a:r>
              <a:rPr lang="en-US" sz="2600" dirty="0" smtClean="0"/>
              <a:t>How to choose?</a:t>
            </a:r>
          </a:p>
          <a:p>
            <a:r>
              <a:rPr lang="en-US" sz="2600" dirty="0" smtClean="0"/>
              <a:t>Consider:</a:t>
            </a:r>
          </a:p>
          <a:p>
            <a:pPr lvl="1"/>
            <a:r>
              <a:rPr lang="en-US" sz="2300" dirty="0" smtClean="0"/>
              <a:t>Couple’s needs</a:t>
            </a:r>
          </a:p>
          <a:p>
            <a:pPr lvl="1"/>
            <a:r>
              <a:rPr lang="en-US" sz="2300" dirty="0" smtClean="0"/>
              <a:t>Characteristics of the </a:t>
            </a:r>
          </a:p>
          <a:p>
            <a:pPr marL="731837" lvl="2" indent="0">
              <a:buNone/>
            </a:pPr>
            <a:r>
              <a:rPr lang="en-US" sz="2300" dirty="0" smtClean="0"/>
              <a:t>different methods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95600"/>
            <a:ext cx="3365500" cy="221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344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020762"/>
          </a:xfrm>
        </p:spPr>
        <p:txBody>
          <a:bodyPr>
            <a:normAutofit/>
          </a:bodyPr>
          <a:lstStyle/>
          <a:p>
            <a:r>
              <a:rPr lang="en-US" dirty="0" smtClean="0"/>
              <a:t>Couple’s Needs</a:t>
            </a:r>
            <a:endParaRPr lang="en-US" dirty="0"/>
          </a:p>
        </p:txBody>
      </p:sp>
      <p:sp>
        <p:nvSpPr>
          <p:cNvPr id="4" name="Content Placeholder 3"/>
          <p:cNvSpPr>
            <a:spLocks noGrp="1"/>
          </p:cNvSpPr>
          <p:nvPr>
            <p:ph sz="quarter" idx="1"/>
          </p:nvPr>
        </p:nvSpPr>
        <p:spPr>
          <a:xfrm>
            <a:off x="359532" y="1600200"/>
            <a:ext cx="4212468" cy="4572000"/>
          </a:xfrm>
        </p:spPr>
        <p:txBody>
          <a:bodyPr>
            <a:normAutofit/>
          </a:bodyPr>
          <a:lstStyle/>
          <a:p>
            <a:r>
              <a:rPr lang="en-US" sz="2400" dirty="0" smtClean="0"/>
              <a:t>Availability of qualified instructor?</a:t>
            </a:r>
          </a:p>
          <a:p>
            <a:r>
              <a:rPr lang="en-US" sz="2400" dirty="0" smtClean="0"/>
              <a:t>Comfort with On-line learning?</a:t>
            </a:r>
          </a:p>
          <a:p>
            <a:r>
              <a:rPr lang="en-US" sz="2400" dirty="0" smtClean="0"/>
              <a:t>Time/ “ability” to learn?</a:t>
            </a:r>
          </a:p>
          <a:p>
            <a:r>
              <a:rPr lang="en-US" sz="2400" dirty="0" smtClean="0"/>
              <a:t>Comfort with “medical vs. non-medical” approach?</a:t>
            </a:r>
          </a:p>
          <a:p>
            <a:r>
              <a:rPr lang="en-US" sz="2400" dirty="0"/>
              <a:t>Offers a double </a:t>
            </a:r>
            <a:r>
              <a:rPr lang="en-US" sz="2400" dirty="0" smtClean="0"/>
              <a:t>check?</a:t>
            </a:r>
            <a:endParaRPr lang="en-US" sz="2400" dirty="0"/>
          </a:p>
          <a:p>
            <a:r>
              <a:rPr lang="en-US" sz="2400" dirty="0" smtClean="0"/>
              <a:t>Affordability (initial &amp; ongoing)?</a:t>
            </a:r>
            <a:endParaRPr lang="en-US" sz="2400" dirty="0"/>
          </a:p>
          <a:p>
            <a:endParaRPr lang="en-US" dirty="0" smtClean="0"/>
          </a:p>
          <a:p>
            <a:pPr lvl="1"/>
            <a:endParaRPr lang="en-US" dirty="0"/>
          </a:p>
        </p:txBody>
      </p:sp>
      <p:sp>
        <p:nvSpPr>
          <p:cNvPr id="5" name="Content Placeholder 4"/>
          <p:cNvSpPr>
            <a:spLocks noGrp="1"/>
          </p:cNvSpPr>
          <p:nvPr>
            <p:ph sz="quarter" idx="2"/>
          </p:nvPr>
        </p:nvSpPr>
        <p:spPr>
          <a:xfrm>
            <a:off x="4572000" y="1600200"/>
            <a:ext cx="3962400" cy="4572000"/>
          </a:xfrm>
        </p:spPr>
        <p:txBody>
          <a:bodyPr>
            <a:normAutofit/>
          </a:bodyPr>
          <a:lstStyle/>
          <a:p>
            <a:r>
              <a:rPr lang="en-US" sz="2400" dirty="0" smtClean="0"/>
              <a:t>Special circumstances?</a:t>
            </a:r>
          </a:p>
          <a:p>
            <a:pPr lvl="1"/>
            <a:r>
              <a:rPr lang="en-US" sz="2000" dirty="0" smtClean="0"/>
              <a:t>Postpartum</a:t>
            </a:r>
          </a:p>
          <a:p>
            <a:pPr lvl="1"/>
            <a:r>
              <a:rPr lang="en-US" sz="2000" dirty="0" smtClean="0"/>
              <a:t>Premenopausal</a:t>
            </a:r>
          </a:p>
          <a:p>
            <a:pPr lvl="1"/>
            <a:r>
              <a:rPr lang="en-US" sz="2000" dirty="0" smtClean="0"/>
              <a:t>breastfeeding</a:t>
            </a:r>
            <a:endParaRPr lang="en-US" sz="2000" dirty="0"/>
          </a:p>
          <a:p>
            <a:r>
              <a:rPr lang="en-US" sz="2400" dirty="0" smtClean="0"/>
              <a:t>Irregular sleep schedules?</a:t>
            </a:r>
            <a:endParaRPr lang="en-US" sz="2000" dirty="0" smtClean="0"/>
          </a:p>
          <a:p>
            <a:r>
              <a:rPr lang="en-US" sz="2400" dirty="0" smtClean="0"/>
              <a:t>Irregular Cycles?</a:t>
            </a:r>
            <a:endParaRPr lang="en-US" sz="2000" dirty="0"/>
          </a:p>
          <a:p>
            <a:r>
              <a:rPr lang="en-US" sz="2400" dirty="0" smtClean="0"/>
              <a:t>History of infertility?</a:t>
            </a:r>
          </a:p>
        </p:txBody>
      </p:sp>
    </p:spTree>
    <p:extLst>
      <p:ext uri="{BB962C8B-B14F-4D97-AF65-F5344CB8AC3E}">
        <p14:creationId xmlns:p14="http://schemas.microsoft.com/office/powerpoint/2010/main" val="3960142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3581400"/>
          </a:xfrm>
        </p:spPr>
        <p:txBody>
          <a:bodyPr>
            <a:noAutofit/>
          </a:bodyPr>
          <a:lstStyle/>
          <a:p>
            <a:r>
              <a:rPr lang="en-US" b="1" dirty="0"/>
              <a:t>Calendar based</a:t>
            </a:r>
          </a:p>
          <a:p>
            <a:pPr lvl="1"/>
            <a:r>
              <a:rPr lang="en-US" sz="2000" dirty="0"/>
              <a:t>Standard </a:t>
            </a:r>
            <a:r>
              <a:rPr lang="en-US" sz="2000" dirty="0" smtClean="0"/>
              <a:t>Days (Cycle Beads)</a:t>
            </a:r>
            <a:endParaRPr lang="en-US" sz="2000" dirty="0"/>
          </a:p>
          <a:p>
            <a:endParaRPr lang="en-US" dirty="0" smtClean="0"/>
          </a:p>
          <a:p>
            <a:r>
              <a:rPr lang="en-US" b="1" dirty="0" smtClean="0"/>
              <a:t>Mucus-only </a:t>
            </a:r>
            <a:r>
              <a:rPr lang="en-US" b="1" dirty="0"/>
              <a:t>methods</a:t>
            </a:r>
          </a:p>
          <a:p>
            <a:pPr lvl="1"/>
            <a:r>
              <a:rPr lang="en-US" sz="2000" dirty="0"/>
              <a:t>Billings</a:t>
            </a:r>
          </a:p>
          <a:p>
            <a:pPr lvl="1"/>
            <a:r>
              <a:rPr lang="en-US" sz="2000" dirty="0"/>
              <a:t>Creighton </a:t>
            </a:r>
            <a:r>
              <a:rPr lang="en-US" sz="2000" dirty="0" smtClean="0"/>
              <a:t>Model</a:t>
            </a:r>
            <a:endParaRPr lang="en-US" sz="2000" dirty="0"/>
          </a:p>
          <a:p>
            <a:pPr lvl="1"/>
            <a:r>
              <a:rPr lang="en-US" sz="2000" dirty="0"/>
              <a:t>Two Day Method</a:t>
            </a:r>
          </a:p>
          <a:p>
            <a:pPr lvl="1"/>
            <a:endParaRPr lang="en-US" sz="3200" dirty="0"/>
          </a:p>
        </p:txBody>
      </p:sp>
      <p:sp>
        <p:nvSpPr>
          <p:cNvPr id="4" name="Content Placeholder 3"/>
          <p:cNvSpPr>
            <a:spLocks noGrp="1"/>
          </p:cNvSpPr>
          <p:nvPr>
            <p:ph sz="half" idx="2"/>
          </p:nvPr>
        </p:nvSpPr>
        <p:spPr>
          <a:xfrm>
            <a:off x="4191000" y="1600200"/>
            <a:ext cx="4495800" cy="4267199"/>
          </a:xfrm>
        </p:spPr>
        <p:txBody>
          <a:bodyPr>
            <a:normAutofit fontScale="92500" lnSpcReduction="20000"/>
          </a:bodyPr>
          <a:lstStyle/>
          <a:p>
            <a:r>
              <a:rPr lang="en-US" b="1" dirty="0"/>
              <a:t>Sympto-Thermal</a:t>
            </a:r>
          </a:p>
          <a:p>
            <a:pPr lvl="1"/>
            <a:r>
              <a:rPr lang="en-US" sz="2000" dirty="0"/>
              <a:t>CCL (Couple to Couple)</a:t>
            </a:r>
          </a:p>
          <a:p>
            <a:pPr lvl="1"/>
            <a:r>
              <a:rPr lang="en-US" sz="2000" dirty="0"/>
              <a:t>Northwest Family Services</a:t>
            </a:r>
          </a:p>
          <a:p>
            <a:pPr lvl="1"/>
            <a:r>
              <a:rPr lang="en-US" sz="2000" dirty="0"/>
              <a:t>Serena</a:t>
            </a:r>
          </a:p>
          <a:p>
            <a:pPr lvl="1"/>
            <a:r>
              <a:rPr lang="en-US" sz="2000" dirty="0"/>
              <a:t>Various diocesan-based programs</a:t>
            </a:r>
          </a:p>
          <a:p>
            <a:pPr lvl="1"/>
            <a:r>
              <a:rPr lang="en-US" sz="2000" dirty="0"/>
              <a:t>TCOYF (Toni </a:t>
            </a:r>
            <a:r>
              <a:rPr lang="en-US" sz="2000" dirty="0" err="1"/>
              <a:t>Weschler</a:t>
            </a:r>
            <a:r>
              <a:rPr lang="en-US" sz="2000" dirty="0"/>
              <a:t>) and </a:t>
            </a:r>
            <a:r>
              <a:rPr lang="en-US" sz="2000" dirty="0" smtClean="0"/>
              <a:t>others</a:t>
            </a:r>
          </a:p>
          <a:p>
            <a:pPr lvl="1"/>
            <a:endParaRPr lang="en-US" dirty="0" smtClean="0"/>
          </a:p>
          <a:p>
            <a:r>
              <a:rPr lang="en-US" b="1" dirty="0" smtClean="0"/>
              <a:t>Sympto-Hormonal</a:t>
            </a:r>
          </a:p>
          <a:p>
            <a:pPr lvl="1"/>
            <a:r>
              <a:rPr lang="en-US" sz="1400" dirty="0" smtClean="0"/>
              <a:t>  </a:t>
            </a:r>
            <a:r>
              <a:rPr lang="en-US" dirty="0" smtClean="0"/>
              <a:t>Marquette </a:t>
            </a:r>
          </a:p>
          <a:p>
            <a:pPr lvl="1"/>
            <a:endParaRPr lang="en-US" dirty="0"/>
          </a:p>
          <a:p>
            <a:pPr marL="514350" indent="-457200"/>
            <a:r>
              <a:rPr lang="en-US" b="1" dirty="0" smtClean="0"/>
              <a:t>Hormonal</a:t>
            </a:r>
          </a:p>
          <a:p>
            <a:pPr marL="914400" lvl="1" indent="-457200"/>
            <a:r>
              <a:rPr lang="en-US" dirty="0" smtClean="0"/>
              <a:t>Marquette</a:t>
            </a:r>
            <a:endParaRPr lang="en-US" dirty="0"/>
          </a:p>
          <a:p>
            <a:endParaRPr lang="en-US" dirty="0"/>
          </a:p>
        </p:txBody>
      </p:sp>
      <p:sp>
        <p:nvSpPr>
          <p:cNvPr id="5" name="Title 1"/>
          <p:cNvSpPr>
            <a:spLocks noGrp="1"/>
          </p:cNvSpPr>
          <p:nvPr>
            <p:ph type="title"/>
          </p:nvPr>
        </p:nvSpPr>
        <p:spPr/>
        <p:txBody>
          <a:bodyPr/>
          <a:lstStyle/>
          <a:p>
            <a:r>
              <a:rPr lang="en-US" dirty="0" smtClean="0"/>
              <a:t>Characteristics of Methods</a:t>
            </a:r>
            <a:endParaRPr lang="en-US" dirty="0"/>
          </a:p>
        </p:txBody>
      </p:sp>
    </p:spTree>
    <p:extLst>
      <p:ext uri="{BB962C8B-B14F-4D97-AF65-F5344CB8AC3E}">
        <p14:creationId xmlns:p14="http://schemas.microsoft.com/office/powerpoint/2010/main" val="1596295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Fertility Signs Employed</a:t>
            </a:r>
            <a:endParaRPr lang="en-US" dirty="0"/>
          </a:p>
        </p:txBody>
      </p:sp>
      <p:sp>
        <p:nvSpPr>
          <p:cNvPr id="6" name="Content Placeholder 5"/>
          <p:cNvSpPr>
            <a:spLocks noGrp="1"/>
          </p:cNvSpPr>
          <p:nvPr>
            <p:ph idx="1"/>
          </p:nvPr>
        </p:nvSpPr>
        <p:spPr/>
        <p:txBody>
          <a:bodyPr>
            <a:normAutofit fontScale="85000" lnSpcReduction="20000"/>
          </a:bodyPr>
          <a:lstStyle/>
          <a:p>
            <a:r>
              <a:rPr lang="en-US" b="1" dirty="0" smtClean="0"/>
              <a:t>Good clinical evidence</a:t>
            </a:r>
          </a:p>
          <a:p>
            <a:pPr lvl="1"/>
            <a:r>
              <a:rPr lang="en-US" dirty="0" smtClean="0"/>
              <a:t>External cervical mucus (numerous grading scales)</a:t>
            </a:r>
          </a:p>
          <a:p>
            <a:pPr lvl="1"/>
            <a:r>
              <a:rPr lang="en-US" dirty="0" smtClean="0"/>
              <a:t>Basal body temp</a:t>
            </a:r>
          </a:p>
          <a:p>
            <a:pPr lvl="1"/>
            <a:r>
              <a:rPr lang="en-US" dirty="0" smtClean="0"/>
              <a:t>Calendar based rules</a:t>
            </a:r>
          </a:p>
          <a:p>
            <a:pPr lvl="1"/>
            <a:r>
              <a:rPr lang="en-US" dirty="0" smtClean="0"/>
              <a:t>Urinary hormonal metabolites </a:t>
            </a:r>
          </a:p>
          <a:p>
            <a:pPr lvl="1"/>
            <a:r>
              <a:rPr lang="en-US" dirty="0" err="1" smtClean="0"/>
              <a:t>Lactational</a:t>
            </a:r>
            <a:r>
              <a:rPr lang="en-US" dirty="0" smtClean="0"/>
              <a:t> amenorrhea </a:t>
            </a:r>
          </a:p>
          <a:p>
            <a:pPr lvl="1"/>
            <a:endParaRPr lang="en-US" dirty="0"/>
          </a:p>
          <a:p>
            <a:r>
              <a:rPr lang="en-US" b="1" dirty="0" smtClean="0"/>
              <a:t>Poor/ missing clinical evidence</a:t>
            </a:r>
          </a:p>
          <a:p>
            <a:pPr lvl="1"/>
            <a:r>
              <a:rPr lang="en-US" dirty="0" smtClean="0"/>
              <a:t>Internal mucus observations</a:t>
            </a:r>
          </a:p>
          <a:p>
            <a:pPr lvl="1"/>
            <a:r>
              <a:rPr lang="en-US" dirty="0" smtClean="0"/>
              <a:t>Cervix </a:t>
            </a:r>
          </a:p>
          <a:p>
            <a:pPr lvl="1"/>
            <a:r>
              <a:rPr lang="en-US" dirty="0" smtClean="0"/>
              <a:t>Salivary electrolytes</a:t>
            </a:r>
          </a:p>
          <a:p>
            <a:pPr lvl="1"/>
            <a:r>
              <a:rPr lang="en-US" dirty="0" err="1" smtClean="0"/>
              <a:t>Ferning</a:t>
            </a:r>
            <a:r>
              <a:rPr lang="en-US" dirty="0" smtClean="0"/>
              <a:t> patterns</a:t>
            </a:r>
            <a:endParaRPr lang="en-US" dirty="0"/>
          </a:p>
        </p:txBody>
      </p:sp>
    </p:spTree>
    <p:extLst>
      <p:ext uri="{BB962C8B-B14F-4D97-AF65-F5344CB8AC3E}">
        <p14:creationId xmlns:p14="http://schemas.microsoft.com/office/powerpoint/2010/main" val="2066161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NFP is too Complicated to Use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25609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 too complicated?</a:t>
            </a:r>
            <a:endParaRPr lang="en-US" dirty="0"/>
          </a:p>
        </p:txBody>
      </p:sp>
      <p:pic>
        <p:nvPicPr>
          <p:cNvPr id="4098" name="Picture 2" descr="C:\Program Files (x86)\Microsoft Office\MEDIA\CAGCAT10\j029755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003131"/>
            <a:ext cx="2819399" cy="430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80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t>Overall Problem</a:t>
            </a:r>
          </a:p>
        </p:txBody>
      </p:sp>
      <p:sp>
        <p:nvSpPr>
          <p:cNvPr id="4099" name="Rectangle 3"/>
          <p:cNvSpPr>
            <a:spLocks noGrp="1" noChangeArrowheads="1"/>
          </p:cNvSpPr>
          <p:nvPr>
            <p:ph idx="1"/>
          </p:nvPr>
        </p:nvSpPr>
        <p:spPr/>
        <p:txBody>
          <a:bodyPr/>
          <a:lstStyle/>
          <a:p>
            <a:pPr eaLnBrk="1" hangingPunct="1"/>
            <a:r>
              <a:rPr lang="en-US" sz="3200" smtClean="0"/>
              <a:t>Only 0.1% of US women use modern methods of natural family planning.</a:t>
            </a:r>
          </a:p>
          <a:p>
            <a:pPr eaLnBrk="1" hangingPunct="1"/>
            <a:r>
              <a:rPr lang="en-US" sz="3200" smtClean="0"/>
              <a:t>Women (and men) want safe, effective, easy to use, and convenient methods of family planning.</a:t>
            </a:r>
          </a:p>
          <a:p>
            <a:pPr eaLnBrk="1" hangingPunct="1"/>
            <a:r>
              <a:rPr lang="en-US" sz="3200" smtClean="0"/>
              <a:t>Although NFP methods are free of side effects, they are often ineffective and complex to learn and use.</a:t>
            </a:r>
          </a:p>
          <a:p>
            <a:pPr eaLnBrk="1" hangingPunct="1"/>
            <a:endParaRPr lang="en-US" sz="3200" smtClean="0"/>
          </a:p>
        </p:txBody>
      </p:sp>
    </p:spTree>
    <p:extLst>
      <p:ext uri="{BB962C8B-B14F-4D97-AF65-F5344CB8AC3E}">
        <p14:creationId xmlns:p14="http://schemas.microsoft.com/office/powerpoint/2010/main" val="2959246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Thesis</a:t>
            </a:r>
          </a:p>
        </p:txBody>
      </p:sp>
      <p:sp>
        <p:nvSpPr>
          <p:cNvPr id="10243" name="Rectangle 3"/>
          <p:cNvSpPr>
            <a:spLocks noGrp="1" noChangeArrowheads="1"/>
          </p:cNvSpPr>
          <p:nvPr>
            <p:ph type="body" idx="1"/>
          </p:nvPr>
        </p:nvSpPr>
        <p:spPr>
          <a:xfrm>
            <a:off x="990600" y="1981200"/>
            <a:ext cx="7010400" cy="4114800"/>
          </a:xfrm>
        </p:spPr>
        <p:txBody>
          <a:bodyPr/>
          <a:lstStyle/>
          <a:p>
            <a:r>
              <a:rPr lang="en-US" dirty="0" smtClean="0"/>
              <a:t>One reason that NFP methods are not used more – are that they are not that effective – i.e., 20-25 pregnancies per 100 women (</a:t>
            </a:r>
            <a:r>
              <a:rPr lang="en-US" dirty="0" err="1" smtClean="0"/>
              <a:t>Trussell</a:t>
            </a:r>
            <a:r>
              <a:rPr lang="en-US" dirty="0" smtClean="0"/>
              <a:t>, 2011).</a:t>
            </a:r>
          </a:p>
          <a:p>
            <a:endParaRPr lang="en-US" dirty="0" smtClean="0"/>
          </a:p>
          <a:p>
            <a:r>
              <a:rPr lang="en-US" dirty="0" smtClean="0"/>
              <a:t>Another reason is that they are not easy to use or to provide.</a:t>
            </a:r>
          </a:p>
        </p:txBody>
      </p:sp>
    </p:spTree>
    <p:extLst>
      <p:ext uri="{BB962C8B-B14F-4D97-AF65-F5344CB8AC3E}">
        <p14:creationId xmlns:p14="http://schemas.microsoft.com/office/powerpoint/2010/main" val="2072947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381000"/>
            <a:ext cx="8229600" cy="1143000"/>
          </a:xfrm>
        </p:spPr>
        <p:txBody>
          <a:bodyPr>
            <a:normAutofit fontScale="90000"/>
          </a:bodyPr>
          <a:lstStyle/>
          <a:p>
            <a:pPr>
              <a:defRPr/>
            </a:pPr>
            <a:r>
              <a:rPr lang="en-US" i="1" dirty="0">
                <a:latin typeface="Arial" pitchFamily="34" charset="0"/>
                <a:cs typeface="Arial" pitchFamily="34" charset="0"/>
              </a:rPr>
              <a:t>Physiological Reasons for the</a:t>
            </a:r>
            <a:br>
              <a:rPr lang="en-US" i="1" dirty="0">
                <a:latin typeface="Arial" pitchFamily="34" charset="0"/>
                <a:cs typeface="Arial" pitchFamily="34" charset="0"/>
              </a:rPr>
            </a:br>
            <a:r>
              <a:rPr lang="en-US" i="1" dirty="0">
                <a:latin typeface="Arial" pitchFamily="34" charset="0"/>
                <a:cs typeface="Arial" pitchFamily="34" charset="0"/>
              </a:rPr>
              <a:t> </a:t>
            </a:r>
            <a:r>
              <a:rPr lang="en-US" i="1" dirty="0" err="1">
                <a:latin typeface="Arial" pitchFamily="34" charset="0"/>
                <a:cs typeface="Arial" pitchFamily="34" charset="0"/>
              </a:rPr>
              <a:t>Peri</a:t>
            </a:r>
            <a:r>
              <a:rPr lang="en-US" i="1" dirty="0">
                <a:latin typeface="Arial" pitchFamily="34" charset="0"/>
                <a:cs typeface="Arial" pitchFamily="34" charset="0"/>
              </a:rPr>
              <a:t>-Menopause </a:t>
            </a:r>
            <a:r>
              <a:rPr lang="en-US" i="1" dirty="0" smtClean="0">
                <a:latin typeface="Arial" pitchFamily="34" charset="0"/>
                <a:cs typeface="Arial" pitchFamily="34" charset="0"/>
              </a:rPr>
              <a:t>Transition</a:t>
            </a:r>
            <a:endParaRPr lang="en-US" dirty="0" smtClean="0"/>
          </a:p>
        </p:txBody>
      </p:sp>
      <p:sp>
        <p:nvSpPr>
          <p:cNvPr id="8195" name="Content Placeholder 2"/>
          <p:cNvSpPr>
            <a:spLocks noGrp="1"/>
          </p:cNvSpPr>
          <p:nvPr>
            <p:ph idx="1"/>
          </p:nvPr>
        </p:nvSpPr>
        <p:spPr>
          <a:xfrm>
            <a:off x="914400" y="1828800"/>
            <a:ext cx="7772400" cy="4068763"/>
          </a:xfrm>
        </p:spPr>
        <p:txBody>
          <a:bodyPr rtlCol="0">
            <a:normAutofit/>
          </a:bodyPr>
          <a:lstStyle/>
          <a:p>
            <a:pPr eaLnBrk="1" fontAlgn="auto" hangingPunct="1">
              <a:spcAft>
                <a:spcPts val="0"/>
              </a:spcAft>
              <a:defRPr/>
            </a:pPr>
            <a:r>
              <a:rPr lang="en-US" dirty="0" smtClean="0">
                <a:latin typeface="Arial" pitchFamily="34" charset="0"/>
                <a:cs typeface="Arial" pitchFamily="34" charset="0"/>
              </a:rPr>
              <a:t>Depletion of follicles and eggs</a:t>
            </a:r>
          </a:p>
          <a:p>
            <a:pPr eaLnBrk="1" fontAlgn="auto" hangingPunct="1">
              <a:spcAft>
                <a:spcPts val="0"/>
              </a:spcAft>
              <a:defRPr/>
            </a:pPr>
            <a:r>
              <a:rPr lang="en-US" dirty="0" smtClean="0">
                <a:latin typeface="Arial" pitchFamily="34" charset="0"/>
                <a:cs typeface="Arial" pitchFamily="34" charset="0"/>
              </a:rPr>
              <a:t>Increased levels of FSH</a:t>
            </a:r>
          </a:p>
          <a:p>
            <a:pPr eaLnBrk="1" fontAlgn="auto" hangingPunct="1">
              <a:spcAft>
                <a:spcPts val="0"/>
              </a:spcAft>
              <a:defRPr/>
            </a:pPr>
            <a:r>
              <a:rPr lang="en-US" dirty="0" smtClean="0">
                <a:latin typeface="Arial" pitchFamily="34" charset="0"/>
                <a:cs typeface="Arial" pitchFamily="34" charset="0"/>
              </a:rPr>
              <a:t>Lower levels of AMH</a:t>
            </a:r>
          </a:p>
          <a:p>
            <a:pPr eaLnBrk="1" fontAlgn="auto" hangingPunct="1">
              <a:spcAft>
                <a:spcPts val="0"/>
              </a:spcAft>
              <a:defRPr/>
            </a:pPr>
            <a:r>
              <a:rPr lang="en-US" dirty="0" smtClean="0">
                <a:latin typeface="Arial" pitchFamily="34" charset="0"/>
                <a:cs typeface="Arial" pitchFamily="34" charset="0"/>
              </a:rPr>
              <a:t>Eggs </a:t>
            </a:r>
            <a:r>
              <a:rPr lang="en-US" b="1" dirty="0" smtClean="0">
                <a:solidFill>
                  <a:srgbClr val="C00000"/>
                </a:solidFill>
                <a:latin typeface="Arial" pitchFamily="34" charset="0"/>
                <a:cs typeface="Arial" pitchFamily="34" charset="0"/>
              </a:rPr>
              <a:t>(and sperm) </a:t>
            </a:r>
            <a:r>
              <a:rPr lang="en-US" dirty="0" smtClean="0">
                <a:latin typeface="Arial" pitchFamily="34" charset="0"/>
                <a:cs typeface="Arial" pitchFamily="34" charset="0"/>
              </a:rPr>
              <a:t>are older with shortened and frayed chromosomes</a:t>
            </a:r>
          </a:p>
          <a:p>
            <a:pPr eaLnBrk="1" fontAlgn="auto" hangingPunct="1">
              <a:spcAft>
                <a:spcPts val="0"/>
              </a:spcAft>
              <a:defRPr/>
            </a:pPr>
            <a:r>
              <a:rPr lang="en-US" dirty="0" smtClean="0">
                <a:latin typeface="Arial" pitchFamily="34" charset="0"/>
                <a:cs typeface="Arial" pitchFamily="34" charset="0"/>
              </a:rPr>
              <a:t>The estrogen LOOP phenomenon</a:t>
            </a:r>
          </a:p>
        </p:txBody>
      </p:sp>
    </p:spTree>
    <p:extLst>
      <p:ext uri="{BB962C8B-B14F-4D97-AF65-F5344CB8AC3E}">
        <p14:creationId xmlns:p14="http://schemas.microsoft.com/office/powerpoint/2010/main" val="194538600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Comparison of fertile phase</a:t>
            </a:r>
          </a:p>
        </p:txBody>
      </p:sp>
      <p:sp>
        <p:nvSpPr>
          <p:cNvPr id="32771" name="Oval 3"/>
          <p:cNvSpPr>
            <a:spLocks noChangeArrowheads="1"/>
          </p:cNvSpPr>
          <p:nvPr/>
        </p:nvSpPr>
        <p:spPr bwMode="auto">
          <a:xfrm>
            <a:off x="2438400" y="1981200"/>
            <a:ext cx="4876800" cy="533400"/>
          </a:xfrm>
          <a:prstGeom prst="ellipse">
            <a:avLst/>
          </a:prstGeom>
          <a:solidFill>
            <a:schemeClr val="accent1"/>
          </a:solidFill>
          <a:ln w="9525" algn="ctr">
            <a:solidFill>
              <a:schemeClr val="tx1"/>
            </a:solidFill>
            <a:round/>
            <a:headEnd/>
            <a:tailEnd/>
          </a:ln>
        </p:spPr>
        <p:txBody>
          <a:bodyPr/>
          <a:lstStyle/>
          <a:p>
            <a:pPr algn="ctr"/>
            <a:r>
              <a:rPr lang="en-US"/>
              <a:t>28 days</a:t>
            </a:r>
          </a:p>
        </p:txBody>
      </p:sp>
      <p:sp>
        <p:nvSpPr>
          <p:cNvPr id="32772" name="Oval 4"/>
          <p:cNvSpPr>
            <a:spLocks noChangeArrowheads="1"/>
          </p:cNvSpPr>
          <p:nvPr/>
        </p:nvSpPr>
        <p:spPr bwMode="auto">
          <a:xfrm>
            <a:off x="3124200" y="3886200"/>
            <a:ext cx="3505200" cy="533400"/>
          </a:xfrm>
          <a:prstGeom prst="ellipse">
            <a:avLst/>
          </a:prstGeom>
          <a:solidFill>
            <a:schemeClr val="accent1"/>
          </a:solidFill>
          <a:ln w="9525" algn="ctr">
            <a:solidFill>
              <a:schemeClr val="tx1"/>
            </a:solidFill>
            <a:round/>
            <a:headEnd/>
            <a:tailEnd/>
          </a:ln>
        </p:spPr>
        <p:txBody>
          <a:bodyPr/>
          <a:lstStyle/>
          <a:p>
            <a:pPr algn="ctr"/>
            <a:r>
              <a:rPr lang="en-US"/>
              <a:t>17 days</a:t>
            </a:r>
          </a:p>
        </p:txBody>
      </p:sp>
      <p:sp>
        <p:nvSpPr>
          <p:cNvPr id="32773" name="Oval 5"/>
          <p:cNvSpPr>
            <a:spLocks noChangeArrowheads="1"/>
          </p:cNvSpPr>
          <p:nvPr/>
        </p:nvSpPr>
        <p:spPr bwMode="auto">
          <a:xfrm>
            <a:off x="3657600" y="4800600"/>
            <a:ext cx="2590800" cy="381000"/>
          </a:xfrm>
          <a:prstGeom prst="ellipse">
            <a:avLst/>
          </a:prstGeom>
          <a:solidFill>
            <a:schemeClr val="accent1"/>
          </a:solidFill>
          <a:ln w="9525" algn="ctr">
            <a:solidFill>
              <a:schemeClr val="tx1"/>
            </a:solidFill>
            <a:round/>
            <a:headEnd/>
            <a:tailEnd/>
          </a:ln>
        </p:spPr>
        <p:txBody>
          <a:bodyPr/>
          <a:lstStyle/>
          <a:p>
            <a:pPr algn="ctr"/>
            <a:r>
              <a:rPr lang="en-US"/>
              <a:t>12 days</a:t>
            </a:r>
          </a:p>
        </p:txBody>
      </p:sp>
      <p:sp>
        <p:nvSpPr>
          <p:cNvPr id="32774" name="Oval 7"/>
          <p:cNvSpPr>
            <a:spLocks noChangeArrowheads="1"/>
          </p:cNvSpPr>
          <p:nvPr/>
        </p:nvSpPr>
        <p:spPr bwMode="auto">
          <a:xfrm>
            <a:off x="4191000" y="5638800"/>
            <a:ext cx="1676400" cy="457200"/>
          </a:xfrm>
          <a:prstGeom prst="ellipse">
            <a:avLst/>
          </a:prstGeom>
          <a:solidFill>
            <a:schemeClr val="accent1"/>
          </a:solidFill>
          <a:ln w="9525" algn="ctr">
            <a:solidFill>
              <a:schemeClr val="tx1"/>
            </a:solidFill>
            <a:round/>
            <a:headEnd/>
            <a:tailEnd/>
          </a:ln>
        </p:spPr>
        <p:txBody>
          <a:bodyPr/>
          <a:lstStyle/>
          <a:p>
            <a:pPr algn="ctr"/>
            <a:r>
              <a:rPr lang="en-US"/>
              <a:t>6 days</a:t>
            </a:r>
          </a:p>
        </p:txBody>
      </p:sp>
      <p:sp>
        <p:nvSpPr>
          <p:cNvPr id="32775" name="Oval 6"/>
          <p:cNvSpPr>
            <a:spLocks noChangeArrowheads="1"/>
          </p:cNvSpPr>
          <p:nvPr/>
        </p:nvSpPr>
        <p:spPr bwMode="auto">
          <a:xfrm>
            <a:off x="2667000" y="2895600"/>
            <a:ext cx="4572000" cy="609600"/>
          </a:xfrm>
          <a:prstGeom prst="ellipse">
            <a:avLst/>
          </a:prstGeom>
          <a:solidFill>
            <a:schemeClr val="accent1"/>
          </a:solidFill>
          <a:ln w="9525" algn="ctr">
            <a:solidFill>
              <a:schemeClr val="tx1"/>
            </a:solidFill>
            <a:round/>
            <a:headEnd/>
            <a:tailEnd/>
          </a:ln>
        </p:spPr>
        <p:txBody>
          <a:bodyPr/>
          <a:lstStyle/>
          <a:p>
            <a:pPr algn="ctr"/>
            <a:r>
              <a:rPr lang="en-US"/>
              <a:t>26 days</a:t>
            </a:r>
          </a:p>
        </p:txBody>
      </p:sp>
    </p:spTree>
    <p:extLst>
      <p:ext uri="{BB962C8B-B14F-4D97-AF65-F5344CB8AC3E}">
        <p14:creationId xmlns:p14="http://schemas.microsoft.com/office/powerpoint/2010/main" val="527959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228600"/>
            <a:ext cx="7010400" cy="1295400"/>
          </a:xfrm>
        </p:spPr>
        <p:txBody>
          <a:bodyPr/>
          <a:lstStyle/>
          <a:p>
            <a:r>
              <a:rPr lang="en-US" smtClean="0"/>
              <a:t>Cervical Mucus - Columbo</a:t>
            </a:r>
          </a:p>
        </p:txBody>
      </p:sp>
      <p:sp>
        <p:nvSpPr>
          <p:cNvPr id="32771" name="Content Placeholder 2"/>
          <p:cNvSpPr>
            <a:spLocks noGrp="1"/>
          </p:cNvSpPr>
          <p:nvPr>
            <p:ph idx="1"/>
          </p:nvPr>
        </p:nvSpPr>
        <p:spPr>
          <a:xfrm>
            <a:off x="1066800" y="2438400"/>
            <a:ext cx="7010400" cy="2971800"/>
          </a:xfrm>
        </p:spPr>
        <p:txBody>
          <a:bodyPr/>
          <a:lstStyle/>
          <a:p>
            <a:r>
              <a:rPr lang="en-US" dirty="0" smtClean="0"/>
              <a:t>Colombo – 1999, 2003</a:t>
            </a:r>
          </a:p>
          <a:p>
            <a:r>
              <a:rPr lang="en-US" dirty="0" smtClean="0"/>
              <a:t>Average cervical mucus days = </a:t>
            </a:r>
            <a:r>
              <a:rPr lang="en-US" b="1" dirty="0" smtClean="0">
                <a:solidFill>
                  <a:srgbClr val="C00000"/>
                </a:solidFill>
              </a:rPr>
              <a:t>17 days</a:t>
            </a:r>
          </a:p>
          <a:p>
            <a:r>
              <a:rPr lang="en-US" dirty="0" smtClean="0"/>
              <a:t>Missed mucus peak </a:t>
            </a:r>
            <a:r>
              <a:rPr lang="en-US" b="1" dirty="0" smtClean="0">
                <a:solidFill>
                  <a:srgbClr val="C00000"/>
                </a:solidFill>
              </a:rPr>
              <a:t>17%</a:t>
            </a:r>
          </a:p>
          <a:p>
            <a:r>
              <a:rPr lang="en-US" dirty="0" smtClean="0"/>
              <a:t>Master NFP teacher correlation = </a:t>
            </a:r>
            <a:r>
              <a:rPr lang="en-US" b="1" dirty="0" smtClean="0">
                <a:solidFill>
                  <a:srgbClr val="C00000"/>
                </a:solidFill>
              </a:rPr>
              <a:t>60%</a:t>
            </a:r>
          </a:p>
          <a:p>
            <a:endParaRPr lang="en-US" b="1" dirty="0" smtClean="0">
              <a:solidFill>
                <a:schemeClr val="folHlink"/>
              </a:solidFill>
            </a:endParaRPr>
          </a:p>
        </p:txBody>
      </p:sp>
    </p:spTree>
    <p:extLst>
      <p:ext uri="{BB962C8B-B14F-4D97-AF65-F5344CB8AC3E}">
        <p14:creationId xmlns:p14="http://schemas.microsoft.com/office/powerpoint/2010/main" val="36530614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Length of Fertility (N=1149)</a:t>
            </a:r>
          </a:p>
        </p:txBody>
      </p:sp>
      <p:sp>
        <p:nvSpPr>
          <p:cNvPr id="26627" name="Rectangle 3"/>
          <p:cNvSpPr>
            <a:spLocks noGrp="1" noChangeArrowheads="1"/>
          </p:cNvSpPr>
          <p:nvPr>
            <p:ph type="body" idx="1"/>
          </p:nvPr>
        </p:nvSpPr>
        <p:spPr/>
        <p:txBody>
          <a:bodyPr/>
          <a:lstStyle/>
          <a:p>
            <a:r>
              <a:rPr lang="en-US" smtClean="0">
                <a:cs typeface="Times New Roman" pitchFamily="18" charset="0"/>
              </a:rPr>
              <a:t>CPEFM was </a:t>
            </a:r>
            <a:r>
              <a:rPr lang="en-US" b="1" smtClean="0">
                <a:solidFill>
                  <a:srgbClr val="FFC000"/>
                </a:solidFill>
                <a:cs typeface="Times New Roman" pitchFamily="18" charset="0"/>
              </a:rPr>
              <a:t>6.1 days </a:t>
            </a:r>
            <a:r>
              <a:rPr lang="en-US" smtClean="0">
                <a:cs typeface="Times New Roman" pitchFamily="18" charset="0"/>
              </a:rPr>
              <a:t>(SD = 2.6)</a:t>
            </a:r>
            <a:r>
              <a:rPr lang="en-US" smtClean="0"/>
              <a:t> </a:t>
            </a:r>
          </a:p>
          <a:p>
            <a:r>
              <a:rPr lang="en-US" smtClean="0">
                <a:cs typeface="Times New Roman" pitchFamily="18" charset="0"/>
              </a:rPr>
              <a:t>Mucus was </a:t>
            </a:r>
            <a:r>
              <a:rPr lang="en-US" b="1" smtClean="0">
                <a:solidFill>
                  <a:srgbClr val="FFC000"/>
                </a:solidFill>
                <a:cs typeface="Times New Roman" pitchFamily="18" charset="0"/>
              </a:rPr>
              <a:t>11.1 days</a:t>
            </a:r>
            <a:r>
              <a:rPr lang="en-US" smtClean="0">
                <a:cs typeface="Times New Roman" pitchFamily="18" charset="0"/>
              </a:rPr>
              <a:t> (SD = </a:t>
            </a:r>
            <a:r>
              <a:rPr lang="en-US" b="1" smtClean="0">
                <a:solidFill>
                  <a:srgbClr val="FFC000"/>
                </a:solidFill>
                <a:cs typeface="Times New Roman" pitchFamily="18" charset="0"/>
              </a:rPr>
              <a:t>5.8</a:t>
            </a:r>
            <a:r>
              <a:rPr lang="en-US" smtClean="0">
                <a:cs typeface="Times New Roman" pitchFamily="18" charset="0"/>
              </a:rPr>
              <a:t>)</a:t>
            </a:r>
            <a:r>
              <a:rPr lang="en-US" smtClean="0"/>
              <a:t> </a:t>
            </a:r>
          </a:p>
          <a:p>
            <a:endParaRPr lang="en-US" smtClean="0"/>
          </a:p>
          <a:p>
            <a:r>
              <a:rPr lang="en-US" smtClean="0">
                <a:cs typeface="Times New Roman" pitchFamily="18" charset="0"/>
              </a:rPr>
              <a:t>(t = 28.33,  p &lt; 0.000)</a:t>
            </a:r>
            <a:r>
              <a:rPr lang="en-US" smtClean="0"/>
              <a:t> </a:t>
            </a:r>
          </a:p>
          <a:p>
            <a:r>
              <a:rPr lang="en-US" smtClean="0"/>
              <a:t>(r =   0.18,  p &lt; 0.000)</a:t>
            </a:r>
          </a:p>
        </p:txBody>
      </p:sp>
      <p:sp>
        <p:nvSpPr>
          <p:cNvPr id="26628" name="Rectangle 4"/>
          <p:cNvSpPr>
            <a:spLocks noChangeArrowheads="1"/>
          </p:cNvSpPr>
          <p:nvPr/>
        </p:nvSpPr>
        <p:spPr bwMode="auto">
          <a:xfrm>
            <a:off x="1524000" y="5791200"/>
            <a:ext cx="1981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29" name="Rectangle 5"/>
          <p:cNvSpPr>
            <a:spLocks noChangeArrowheads="1"/>
          </p:cNvSpPr>
          <p:nvPr/>
        </p:nvSpPr>
        <p:spPr bwMode="auto">
          <a:xfrm>
            <a:off x="4953000" y="5791200"/>
            <a:ext cx="1752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0" name="Rectangle 6"/>
          <p:cNvSpPr>
            <a:spLocks noChangeArrowheads="1"/>
          </p:cNvSpPr>
          <p:nvPr/>
        </p:nvSpPr>
        <p:spPr bwMode="auto">
          <a:xfrm>
            <a:off x="3505200" y="5791200"/>
            <a:ext cx="1447800" cy="457200"/>
          </a:xfrm>
          <a:prstGeom prst="rect">
            <a:avLst/>
          </a:prstGeom>
          <a:solidFill>
            <a:srgbClr val="7BEBE0"/>
          </a:solidFill>
          <a:ln w="9525">
            <a:solidFill>
              <a:schemeClr val="tx1"/>
            </a:solidFill>
            <a:miter lim="800000"/>
            <a:headEnd/>
            <a:tailEnd/>
          </a:ln>
        </p:spPr>
        <p:txBody>
          <a:bodyPr wrap="none" anchor="ctr"/>
          <a:lstStyle/>
          <a:p>
            <a:endParaRPr lang="en-US"/>
          </a:p>
        </p:txBody>
      </p:sp>
      <p:sp>
        <p:nvSpPr>
          <p:cNvPr id="26631" name="Oval 8"/>
          <p:cNvSpPr>
            <a:spLocks noChangeArrowheads="1"/>
          </p:cNvSpPr>
          <p:nvPr/>
        </p:nvSpPr>
        <p:spPr bwMode="auto">
          <a:xfrm>
            <a:off x="4495800" y="5867400"/>
            <a:ext cx="457200" cy="228600"/>
          </a:xfrm>
          <a:prstGeom prst="ellipse">
            <a:avLst/>
          </a:prstGeom>
          <a:solidFill>
            <a:srgbClr val="FFFF00"/>
          </a:solidFill>
          <a:ln w="9525">
            <a:solidFill>
              <a:schemeClr val="tx1"/>
            </a:solidFill>
            <a:miter lim="800000"/>
            <a:headEnd/>
            <a:tailEnd/>
          </a:ln>
        </p:spPr>
        <p:txBody>
          <a:bodyPr wrap="none" anchor="ctr"/>
          <a:lstStyle/>
          <a:p>
            <a:endParaRPr lang="en-US"/>
          </a:p>
        </p:txBody>
      </p:sp>
      <p:sp>
        <p:nvSpPr>
          <p:cNvPr id="26632" name="Oval 9"/>
          <p:cNvSpPr>
            <a:spLocks noChangeArrowheads="1"/>
          </p:cNvSpPr>
          <p:nvPr/>
        </p:nvSpPr>
        <p:spPr bwMode="auto">
          <a:xfrm>
            <a:off x="4800600" y="5943600"/>
            <a:ext cx="76200" cy="76200"/>
          </a:xfrm>
          <a:prstGeom prst="ellipse">
            <a:avLst/>
          </a:prstGeom>
          <a:solidFill>
            <a:srgbClr val="FFCC00"/>
          </a:solidFill>
          <a:ln w="9525">
            <a:solidFill>
              <a:schemeClr val="tx1"/>
            </a:solidFill>
            <a:miter lim="800000"/>
            <a:headEnd/>
            <a:tailEnd/>
          </a:ln>
        </p:spPr>
        <p:txBody>
          <a:bodyPr wrap="none" anchor="ctr"/>
          <a:lstStyle/>
          <a:p>
            <a:endParaRPr lang="en-US"/>
          </a:p>
        </p:txBody>
      </p:sp>
      <p:sp>
        <p:nvSpPr>
          <p:cNvPr id="26633" name="Rectangle 10"/>
          <p:cNvSpPr>
            <a:spLocks noChangeArrowheads="1"/>
          </p:cNvSpPr>
          <p:nvPr/>
        </p:nvSpPr>
        <p:spPr bwMode="auto">
          <a:xfrm>
            <a:off x="3124200" y="5410200"/>
            <a:ext cx="2133600" cy="381000"/>
          </a:xfrm>
          <a:prstGeom prst="rect">
            <a:avLst/>
          </a:prstGeom>
          <a:solidFill>
            <a:srgbClr val="7780EF"/>
          </a:solidFill>
          <a:ln w="9525">
            <a:solidFill>
              <a:schemeClr val="tx1"/>
            </a:solidFill>
            <a:miter lim="800000"/>
            <a:headEnd/>
            <a:tailEnd/>
          </a:ln>
        </p:spPr>
        <p:txBody>
          <a:bodyPr wrap="none" anchor="ctr"/>
          <a:lstStyle/>
          <a:p>
            <a:endParaRPr lang="en-US"/>
          </a:p>
        </p:txBody>
      </p:sp>
      <p:sp>
        <p:nvSpPr>
          <p:cNvPr id="26634" name="Text Box 11"/>
          <p:cNvSpPr txBox="1">
            <a:spLocks noChangeArrowheads="1"/>
          </p:cNvSpPr>
          <p:nvPr/>
        </p:nvSpPr>
        <p:spPr bwMode="auto">
          <a:xfrm>
            <a:off x="3505200" y="5410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b="1"/>
              <a:t>11.1</a:t>
            </a:r>
          </a:p>
        </p:txBody>
      </p:sp>
      <p:sp>
        <p:nvSpPr>
          <p:cNvPr id="26635" name="Text Box 12"/>
          <p:cNvSpPr txBox="1">
            <a:spLocks noChangeArrowheads="1"/>
          </p:cNvSpPr>
          <p:nvPr/>
        </p:nvSpPr>
        <p:spPr bwMode="auto">
          <a:xfrm>
            <a:off x="3505200" y="5791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b="1"/>
              <a:t>6.1</a:t>
            </a:r>
          </a:p>
        </p:txBody>
      </p:sp>
    </p:spTree>
    <p:extLst>
      <p:ext uri="{BB962C8B-B14F-4D97-AF65-F5344CB8AC3E}">
        <p14:creationId xmlns:p14="http://schemas.microsoft.com/office/powerpoint/2010/main" val="2019938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Efficient Use &amp; Provision</a:t>
            </a:r>
          </a:p>
        </p:txBody>
      </p:sp>
      <p:sp>
        <p:nvSpPr>
          <p:cNvPr id="41987" name="Content Placeholder 2"/>
          <p:cNvSpPr>
            <a:spLocks noGrp="1"/>
          </p:cNvSpPr>
          <p:nvPr>
            <p:ph idx="1"/>
          </p:nvPr>
        </p:nvSpPr>
        <p:spPr>
          <a:xfrm>
            <a:off x="685800" y="1676400"/>
            <a:ext cx="7620000" cy="4724400"/>
          </a:xfrm>
        </p:spPr>
        <p:txBody>
          <a:bodyPr>
            <a:normAutofit/>
          </a:bodyPr>
          <a:lstStyle/>
          <a:p>
            <a:r>
              <a:rPr lang="en-US" dirty="0" smtClean="0"/>
              <a:t>Leo </a:t>
            </a:r>
            <a:r>
              <a:rPr lang="en-US" dirty="0" err="1" smtClean="0"/>
              <a:t>Latz</a:t>
            </a:r>
            <a:r>
              <a:rPr lang="en-US" dirty="0" smtClean="0"/>
              <a:t>, MD: 12 minute NFP method – calendar rhythm</a:t>
            </a:r>
          </a:p>
          <a:p>
            <a:r>
              <a:rPr lang="en-US" dirty="0" smtClean="0"/>
              <a:t>Georgetown: Standard Days method – fixed calendar system</a:t>
            </a:r>
          </a:p>
          <a:p>
            <a:r>
              <a:rPr lang="en-US" dirty="0" smtClean="0"/>
              <a:t>Georgetown: </a:t>
            </a:r>
            <a:r>
              <a:rPr lang="en-US" dirty="0" err="1" smtClean="0"/>
              <a:t>TwoDay</a:t>
            </a:r>
            <a:r>
              <a:rPr lang="en-US" dirty="0" smtClean="0"/>
              <a:t> mucus only method</a:t>
            </a:r>
          </a:p>
          <a:p>
            <a:r>
              <a:rPr lang="en-US" dirty="0" smtClean="0"/>
              <a:t>Marquette Lite:12 minute NFP – CEFM plus formula</a:t>
            </a:r>
          </a:p>
        </p:txBody>
      </p:sp>
    </p:spTree>
    <p:extLst>
      <p:ext uri="{BB962C8B-B14F-4D97-AF65-F5344CB8AC3E}">
        <p14:creationId xmlns:p14="http://schemas.microsoft.com/office/powerpoint/2010/main" val="866058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1066800" y="1905000"/>
            <a:ext cx="7010400" cy="3200400"/>
          </a:xfrm>
        </p:spPr>
        <p:txBody>
          <a:bodyPr>
            <a:normAutofit/>
          </a:bodyPr>
          <a:lstStyle/>
          <a:p>
            <a:pPr algn="ctr" eaLnBrk="1" fontAlgn="auto" hangingPunct="1">
              <a:spcAft>
                <a:spcPts val="0"/>
              </a:spcAft>
              <a:defRPr/>
            </a:pPr>
            <a:r>
              <a:rPr lang="en-US" b="1" dirty="0" smtClean="0">
                <a:solidFill>
                  <a:srgbClr val="00B050"/>
                </a:solidFill>
              </a:rPr>
              <a:t>Efforts of Loyola, Georgetown, Heidelberg and Marquette University Researchers to Simplify NFP</a:t>
            </a:r>
          </a:p>
        </p:txBody>
      </p:sp>
    </p:spTree>
    <p:extLst>
      <p:ext uri="{BB962C8B-B14F-4D97-AF65-F5344CB8AC3E}">
        <p14:creationId xmlns:p14="http://schemas.microsoft.com/office/powerpoint/2010/main" val="2381626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1188" y="228600"/>
            <a:ext cx="8153400" cy="990600"/>
          </a:xfrm>
        </p:spPr>
        <p:txBody>
          <a:bodyPr/>
          <a:lstStyle/>
          <a:p>
            <a:pPr eaLnBrk="1" hangingPunct="1"/>
            <a:r>
              <a:rPr lang="en-US" smtClean="0"/>
              <a:t>Latz’s Three Minute “Rhythm”</a:t>
            </a:r>
          </a:p>
        </p:txBody>
      </p:sp>
      <p:sp>
        <p:nvSpPr>
          <p:cNvPr id="40963" name="Rectangle 3"/>
          <p:cNvSpPr>
            <a:spLocks noGrp="1" noChangeArrowheads="1"/>
          </p:cNvSpPr>
          <p:nvPr>
            <p:ph idx="1"/>
          </p:nvPr>
        </p:nvSpPr>
        <p:spPr>
          <a:xfrm>
            <a:off x="611188" y="1600200"/>
            <a:ext cx="8153400" cy="4495800"/>
          </a:xfrm>
          <a:ln>
            <a:solidFill>
              <a:schemeClr val="accent1"/>
            </a:solidFill>
            <a:miter lim="800000"/>
            <a:headEnd/>
            <a:tailEnd/>
          </a:ln>
        </p:spPr>
        <p:txBody>
          <a:bodyPr/>
          <a:lstStyle/>
          <a:p>
            <a:pPr eaLnBrk="1" hangingPunct="1"/>
            <a:endParaRPr lang="en-US" smtClean="0"/>
          </a:p>
          <a:p>
            <a:pPr eaLnBrk="1" hangingPunct="1"/>
            <a:r>
              <a:rPr lang="en-US" smtClean="0"/>
              <a:t>Shortest cycle minus 19 days</a:t>
            </a:r>
          </a:p>
          <a:p>
            <a:pPr eaLnBrk="1" hangingPunct="1"/>
            <a:r>
              <a:rPr lang="en-US" smtClean="0"/>
              <a:t>Subtract shortest from longest and add “8” days to that number </a:t>
            </a:r>
          </a:p>
          <a:p>
            <a:pPr eaLnBrk="1" hangingPunct="1"/>
            <a:r>
              <a:rPr lang="en-US" smtClean="0"/>
              <a:t>Example:  26 shortest and 30 longest</a:t>
            </a:r>
          </a:p>
          <a:p>
            <a:pPr eaLnBrk="1" hangingPunct="1"/>
            <a:r>
              <a:rPr lang="en-US" smtClean="0"/>
              <a:t>Rhythm is: 26 –19 = </a:t>
            </a:r>
            <a:r>
              <a:rPr lang="en-US" b="1" smtClean="0">
                <a:solidFill>
                  <a:srgbClr val="FF3300"/>
                </a:solidFill>
              </a:rPr>
              <a:t>7</a:t>
            </a:r>
            <a:r>
              <a:rPr lang="en-US" smtClean="0">
                <a:solidFill>
                  <a:srgbClr val="FF3300"/>
                </a:solidFill>
              </a:rPr>
              <a:t> </a:t>
            </a:r>
            <a:r>
              <a:rPr lang="en-US" smtClean="0"/>
              <a:t>and 4 + 8 = </a:t>
            </a:r>
            <a:r>
              <a:rPr lang="en-US" b="1" smtClean="0">
                <a:solidFill>
                  <a:srgbClr val="FF3300"/>
                </a:solidFill>
              </a:rPr>
              <a:t>19</a:t>
            </a:r>
          </a:p>
          <a:p>
            <a:pPr eaLnBrk="1" hangingPunct="1"/>
            <a:r>
              <a:rPr lang="en-US" smtClean="0"/>
              <a:t>Fertile window is from day 8 through day 19 = 12 days.</a:t>
            </a:r>
          </a:p>
        </p:txBody>
      </p:sp>
    </p:spTree>
    <p:extLst>
      <p:ext uri="{BB962C8B-B14F-4D97-AF65-F5344CB8AC3E}">
        <p14:creationId xmlns:p14="http://schemas.microsoft.com/office/powerpoint/2010/main" val="18187977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04850"/>
            <a:ext cx="8229600" cy="1143000"/>
          </a:xfrm>
        </p:spPr>
        <p:txBody>
          <a:bodyPr>
            <a:normAutofit fontScale="90000"/>
          </a:bodyPr>
          <a:lstStyle/>
          <a:p>
            <a:pPr eaLnBrk="1" hangingPunct="1"/>
            <a:r>
              <a:rPr lang="en-US" sz="3500" smtClean="0"/>
              <a:t>Ad in June, 1935 – </a:t>
            </a:r>
            <a:br>
              <a:rPr lang="en-US" sz="3500" smtClean="0"/>
            </a:br>
            <a:r>
              <a:rPr lang="en-US" sz="3500" smtClean="0"/>
              <a:t>The Linacre Quarterly </a:t>
            </a:r>
          </a:p>
        </p:txBody>
      </p:sp>
      <p:pic>
        <p:nvPicPr>
          <p:cNvPr id="41987" name="Picture 4" descr="FertilityScopeI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66800" y="2000250"/>
            <a:ext cx="4362450" cy="4086225"/>
          </a:xfrm>
          <a:noFill/>
        </p:spPr>
      </p:pic>
      <p:pic>
        <p:nvPicPr>
          <p:cNvPr id="41988" name="Picture 3" descr="AdFertiltiywheel"/>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570538" y="2251075"/>
            <a:ext cx="2193925" cy="3773488"/>
          </a:xfrm>
          <a:noFill/>
        </p:spPr>
      </p:pic>
    </p:spTree>
    <p:extLst>
      <p:ext uri="{BB962C8B-B14F-4D97-AF65-F5344CB8AC3E}">
        <p14:creationId xmlns:p14="http://schemas.microsoft.com/office/powerpoint/2010/main" val="10715732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457200"/>
            <a:ext cx="7772400" cy="1143000"/>
          </a:xfrm>
        </p:spPr>
        <p:txBody>
          <a:bodyPr/>
          <a:lstStyle/>
          <a:p>
            <a:r>
              <a:rPr lang="en-US" smtClean="0"/>
              <a:t>Standard Days Method (SDM)</a:t>
            </a:r>
          </a:p>
        </p:txBody>
      </p:sp>
      <p:sp>
        <p:nvSpPr>
          <p:cNvPr id="43011" name="Rectangle 3"/>
          <p:cNvSpPr>
            <a:spLocks noGrp="1" noChangeArrowheads="1"/>
          </p:cNvSpPr>
          <p:nvPr>
            <p:ph type="body" sz="half" idx="2"/>
          </p:nvPr>
        </p:nvSpPr>
        <p:spPr>
          <a:xfrm>
            <a:off x="4953000" y="1676400"/>
            <a:ext cx="3810000" cy="4114800"/>
          </a:xfrm>
        </p:spPr>
        <p:txBody>
          <a:bodyPr/>
          <a:lstStyle/>
          <a:p>
            <a:pPr marL="457200" indent="-457200"/>
            <a:r>
              <a:rPr lang="en-US" sz="2400" b="1" smtClean="0">
                <a:solidFill>
                  <a:srgbClr val="EF0D5E"/>
                </a:solidFill>
              </a:rPr>
              <a:t>Days 8 – 19 fertile</a:t>
            </a:r>
          </a:p>
          <a:p>
            <a:pPr marL="457200" indent="-457200"/>
            <a:endParaRPr lang="en-US" sz="2400" b="1" smtClean="0">
              <a:solidFill>
                <a:srgbClr val="EF0D5E"/>
              </a:solidFill>
            </a:endParaRPr>
          </a:p>
          <a:p>
            <a:pPr marL="457200" indent="-457200"/>
            <a:r>
              <a:rPr lang="en-US" sz="2400" b="1" smtClean="0">
                <a:solidFill>
                  <a:srgbClr val="EF0D5E"/>
                </a:solidFill>
              </a:rPr>
              <a:t>Cycle length 26 – 32</a:t>
            </a:r>
          </a:p>
          <a:p>
            <a:pPr marL="457200" indent="-457200"/>
            <a:endParaRPr lang="en-US" sz="2400" b="1" smtClean="0">
              <a:solidFill>
                <a:srgbClr val="EF0D5E"/>
              </a:solidFill>
            </a:endParaRPr>
          </a:p>
          <a:p>
            <a:pPr marL="457200" indent="-457200"/>
            <a:r>
              <a:rPr lang="en-US" sz="2400" b="1" smtClean="0">
                <a:solidFill>
                  <a:srgbClr val="EF0D5E"/>
                </a:solidFill>
              </a:rPr>
              <a:t>95% Correct Use</a:t>
            </a:r>
            <a:r>
              <a:rPr lang="en-US" sz="2400" smtClean="0">
                <a:solidFill>
                  <a:srgbClr val="EF0D5E"/>
                </a:solidFill>
              </a:rPr>
              <a:t> </a:t>
            </a:r>
          </a:p>
          <a:p>
            <a:pPr marL="457200" indent="-457200"/>
            <a:endParaRPr lang="en-US" sz="2400" smtClean="0">
              <a:solidFill>
                <a:srgbClr val="EF0D5E"/>
              </a:solidFill>
            </a:endParaRPr>
          </a:p>
          <a:p>
            <a:pPr marL="457200" indent="-457200"/>
            <a:r>
              <a:rPr lang="en-US" sz="2400" b="1" smtClean="0">
                <a:solidFill>
                  <a:srgbClr val="EF0D5E"/>
                </a:solidFill>
              </a:rPr>
              <a:t>88% Typical Use</a:t>
            </a:r>
          </a:p>
        </p:txBody>
      </p:sp>
      <p:pic>
        <p:nvPicPr>
          <p:cNvPr id="43012" name="Picture 4" descr="CycleBeads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1905000"/>
            <a:ext cx="3736975" cy="3349625"/>
          </a:xfrm>
          <a:noFill/>
        </p:spPr>
      </p:pic>
      <p:sp>
        <p:nvSpPr>
          <p:cNvPr id="43013" name="Text Box 5"/>
          <p:cNvSpPr txBox="1">
            <a:spLocks noChangeArrowheads="1"/>
          </p:cNvSpPr>
          <p:nvPr/>
        </p:nvSpPr>
        <p:spPr bwMode="auto">
          <a:xfrm>
            <a:off x="609600" y="5715000"/>
            <a:ext cx="7620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Arevalo M, Jenning V, Sinai I.  </a:t>
            </a:r>
            <a:r>
              <a:rPr lang="en-US" b="1"/>
              <a:t>Efficacy of a new method of family planning the Standard Days Method.</a:t>
            </a:r>
            <a:r>
              <a:rPr lang="en-US"/>
              <a:t>  Contraception 2002;65:333-338.</a:t>
            </a:r>
          </a:p>
        </p:txBody>
      </p:sp>
    </p:spTree>
    <p:extLst>
      <p:ext uri="{BB962C8B-B14F-4D97-AF65-F5344CB8AC3E}">
        <p14:creationId xmlns:p14="http://schemas.microsoft.com/office/powerpoint/2010/main" val="40365646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838200"/>
            <a:ext cx="8229600" cy="838200"/>
          </a:xfrm>
        </p:spPr>
        <p:txBody>
          <a:bodyPr/>
          <a:lstStyle/>
          <a:p>
            <a:r>
              <a:rPr lang="en-US" smtClean="0"/>
              <a:t>Efficacy of the TwoDay Method </a:t>
            </a:r>
          </a:p>
        </p:txBody>
      </p:sp>
      <p:sp>
        <p:nvSpPr>
          <p:cNvPr id="44035" name="Rectangle 3"/>
          <p:cNvSpPr>
            <a:spLocks noGrp="1" noChangeArrowheads="1"/>
          </p:cNvSpPr>
          <p:nvPr>
            <p:ph type="body" sz="half" idx="2"/>
          </p:nvPr>
        </p:nvSpPr>
        <p:spPr>
          <a:xfrm>
            <a:off x="3962400" y="1981200"/>
            <a:ext cx="4876800" cy="4235450"/>
          </a:xfrm>
        </p:spPr>
        <p:txBody>
          <a:bodyPr/>
          <a:lstStyle/>
          <a:p>
            <a:pPr marL="457200" indent="-457200">
              <a:lnSpc>
                <a:spcPct val="90000"/>
              </a:lnSpc>
              <a:spcBef>
                <a:spcPct val="40000"/>
              </a:spcBef>
            </a:pPr>
            <a:r>
              <a:rPr lang="en-US" smtClean="0"/>
              <a:t>Did I note any secretions today?</a:t>
            </a:r>
          </a:p>
          <a:p>
            <a:pPr marL="457200" indent="-457200">
              <a:lnSpc>
                <a:spcPct val="90000"/>
              </a:lnSpc>
              <a:spcBef>
                <a:spcPct val="40000"/>
              </a:spcBef>
            </a:pPr>
            <a:r>
              <a:rPr lang="en-US" smtClean="0"/>
              <a:t>Did I note any secretions yesterday?</a:t>
            </a:r>
          </a:p>
          <a:p>
            <a:pPr marL="457200" indent="-457200">
              <a:lnSpc>
                <a:spcPct val="90000"/>
              </a:lnSpc>
              <a:spcBef>
                <a:spcPct val="40000"/>
              </a:spcBef>
            </a:pPr>
            <a:endParaRPr lang="en-US" sz="900" smtClean="0"/>
          </a:p>
          <a:p>
            <a:pPr marL="457200" indent="-457200">
              <a:lnSpc>
                <a:spcPct val="90000"/>
              </a:lnSpc>
              <a:spcBef>
                <a:spcPct val="40000"/>
              </a:spcBef>
            </a:pPr>
            <a:r>
              <a:rPr lang="en-US" smtClean="0"/>
              <a:t>Correct use = </a:t>
            </a:r>
            <a:r>
              <a:rPr lang="en-US" b="1" smtClean="0">
                <a:solidFill>
                  <a:srgbClr val="CC3300"/>
                </a:solidFill>
              </a:rPr>
              <a:t>96.5%</a:t>
            </a:r>
          </a:p>
          <a:p>
            <a:pPr marL="457200" indent="-457200">
              <a:lnSpc>
                <a:spcPct val="90000"/>
              </a:lnSpc>
              <a:spcBef>
                <a:spcPct val="40000"/>
              </a:spcBef>
            </a:pPr>
            <a:r>
              <a:rPr lang="en-US" smtClean="0"/>
              <a:t>Typical = </a:t>
            </a:r>
            <a:r>
              <a:rPr lang="en-US" b="1" smtClean="0">
                <a:solidFill>
                  <a:srgbClr val="CC3300"/>
                </a:solidFill>
              </a:rPr>
              <a:t>86.3%	</a:t>
            </a:r>
          </a:p>
        </p:txBody>
      </p:sp>
      <p:pic>
        <p:nvPicPr>
          <p:cNvPr id="44036" name="Picture 4" descr="MPj0396170000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44663" y="2012950"/>
            <a:ext cx="1917700" cy="3200400"/>
          </a:xfrm>
        </p:spPr>
      </p:pic>
      <p:sp>
        <p:nvSpPr>
          <p:cNvPr id="44037" name="Text Box 5"/>
          <p:cNvSpPr txBox="1">
            <a:spLocks noChangeArrowheads="1"/>
          </p:cNvSpPr>
          <p:nvPr/>
        </p:nvSpPr>
        <p:spPr bwMode="auto">
          <a:xfrm>
            <a:off x="609600" y="5791200"/>
            <a:ext cx="830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spcBef>
                <a:spcPct val="45000"/>
              </a:spcBef>
            </a:pPr>
            <a:r>
              <a:rPr lang="en-US" sz="2400">
                <a:solidFill>
                  <a:srgbClr val="CC3300"/>
                </a:solidFill>
                <a:latin typeface="Times New Roman" pitchFamily="18" charset="0"/>
              </a:rPr>
              <a:t>Arevalo, Jennings, et al., </a:t>
            </a:r>
            <a:r>
              <a:rPr lang="en-US" sz="2400" b="1">
                <a:solidFill>
                  <a:srgbClr val="CC3300"/>
                </a:solidFill>
                <a:latin typeface="Times New Roman" pitchFamily="18" charset="0"/>
              </a:rPr>
              <a:t>Efficacy of a new method of family planning</a:t>
            </a:r>
            <a:r>
              <a:rPr lang="en-US" sz="2400">
                <a:solidFill>
                  <a:srgbClr val="CC3300"/>
                </a:solidFill>
                <a:latin typeface="Times New Roman" pitchFamily="18" charset="0"/>
              </a:rPr>
              <a:t>.  Fertil Steril, 2004: October Issue. </a:t>
            </a:r>
          </a:p>
        </p:txBody>
      </p:sp>
    </p:spTree>
    <p:extLst>
      <p:ext uri="{BB962C8B-B14F-4D97-AF65-F5344CB8AC3E}">
        <p14:creationId xmlns:p14="http://schemas.microsoft.com/office/powerpoint/2010/main" val="7921411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1188" y="228600"/>
            <a:ext cx="8153400" cy="990600"/>
          </a:xfrm>
        </p:spPr>
        <p:txBody>
          <a:bodyPr/>
          <a:lstStyle/>
          <a:p>
            <a:pPr algn="ctr" eaLnBrk="1" hangingPunct="1"/>
            <a:r>
              <a:rPr lang="en-US" smtClean="0"/>
              <a:t>European Double Check</a:t>
            </a:r>
          </a:p>
        </p:txBody>
      </p:sp>
      <p:pic>
        <p:nvPicPr>
          <p:cNvPr id="46083" name="Content Placeholder 3" descr="Doublecheck.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752600"/>
            <a:ext cx="8350250" cy="4273550"/>
          </a:xfrm>
        </p:spPr>
      </p:pic>
    </p:spTree>
    <p:extLst>
      <p:ext uri="{BB962C8B-B14F-4D97-AF65-F5344CB8AC3E}">
        <p14:creationId xmlns:p14="http://schemas.microsoft.com/office/powerpoint/2010/main" val="61431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381000" y="234950"/>
          <a:ext cx="8382000" cy="6286500"/>
        </p:xfrm>
        <a:graphic>
          <a:graphicData uri="http://schemas.openxmlformats.org/presentationml/2006/ole">
            <mc:AlternateContent xmlns:mc="http://schemas.openxmlformats.org/markup-compatibility/2006">
              <mc:Choice xmlns:v="urn:schemas-microsoft-com:vml" Requires="v">
                <p:oleObj spid="_x0000_s1041" name="Clip" r:id="rId4" imgW="6095238" imgH="4571429" progId="">
                  <p:embed/>
                </p:oleObj>
              </mc:Choice>
              <mc:Fallback>
                <p:oleObj name="Clip" r:id="rId4" imgW="6095238" imgH="4571429"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4950"/>
                        <a:ext cx="8382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2"/>
                            </a:solidFill>
                            <a:miter lim="800000"/>
                            <a:headEnd/>
                            <a:tailEnd/>
                          </a14:hiddenLine>
                        </a:ext>
                      </a:extLst>
                    </p:spPr>
                  </p:pic>
                </p:oleObj>
              </mc:Fallback>
            </mc:AlternateContent>
          </a:graphicData>
        </a:graphic>
      </p:graphicFrame>
      <p:sp>
        <p:nvSpPr>
          <p:cNvPr id="12291" name="Text Box 3"/>
          <p:cNvSpPr txBox="1">
            <a:spLocks noChangeArrowheads="1"/>
          </p:cNvSpPr>
          <p:nvPr/>
        </p:nvSpPr>
        <p:spPr bwMode="auto">
          <a:xfrm>
            <a:off x="8610600" y="6400800"/>
            <a:ext cx="5334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eaLnBrk="0" hangingPunct="0">
              <a:defRPr sz="1600">
                <a:solidFill>
                  <a:schemeClr val="accent2"/>
                </a:solidFill>
                <a:latin typeface="Arial" pitchFamily="34" charset="0"/>
                <a:cs typeface="Arial" pitchFamily="34" charset="0"/>
              </a:defRPr>
            </a:lvl1pPr>
            <a:lvl2pPr marL="742950" indent="-285750" eaLnBrk="0" hangingPunct="0">
              <a:defRPr sz="1600">
                <a:solidFill>
                  <a:schemeClr val="accent2"/>
                </a:solidFill>
                <a:latin typeface="Arial" pitchFamily="34" charset="0"/>
                <a:cs typeface="Arial" pitchFamily="34" charset="0"/>
              </a:defRPr>
            </a:lvl2pPr>
            <a:lvl3pPr marL="1143000" indent="-228600" eaLnBrk="0" hangingPunct="0">
              <a:defRPr sz="1600">
                <a:solidFill>
                  <a:schemeClr val="accent2"/>
                </a:solidFill>
                <a:latin typeface="Arial" pitchFamily="34" charset="0"/>
                <a:cs typeface="Arial" pitchFamily="34" charset="0"/>
              </a:defRPr>
            </a:lvl3pPr>
            <a:lvl4pPr marL="1600200" indent="-228600" eaLnBrk="0" hangingPunct="0">
              <a:defRPr sz="1600">
                <a:solidFill>
                  <a:schemeClr val="accent2"/>
                </a:solidFill>
                <a:latin typeface="Arial" pitchFamily="34" charset="0"/>
                <a:cs typeface="Arial" pitchFamily="34" charset="0"/>
              </a:defRPr>
            </a:lvl4pPr>
            <a:lvl5pPr marL="2057400" indent="-228600" eaLnBrk="0" hangingPunct="0">
              <a:defRPr sz="1600">
                <a:solidFill>
                  <a:schemeClr val="accent2"/>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accent2"/>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accent2"/>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accent2"/>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accent2"/>
                </a:solidFill>
                <a:latin typeface="Arial" pitchFamily="34" charset="0"/>
                <a:cs typeface="Arial" pitchFamily="34" charset="0"/>
              </a:defRPr>
            </a:lvl9pPr>
          </a:lstStyle>
          <a:p>
            <a:pPr eaLnBrk="1" hangingPunct="1">
              <a:spcBef>
                <a:spcPct val="50000"/>
              </a:spcBef>
            </a:pPr>
            <a:r>
              <a:rPr lang="en-US" sz="2400" b="1">
                <a:solidFill>
                  <a:schemeClr val="tx1"/>
                </a:solidFill>
                <a:latin typeface="Times New Roman" pitchFamily="18" charset="0"/>
              </a:rPr>
              <a:t>29</a:t>
            </a:r>
          </a:p>
        </p:txBody>
      </p:sp>
    </p:spTree>
    <p:extLst>
      <p:ext uri="{BB962C8B-B14F-4D97-AF65-F5344CB8AC3E}">
        <p14:creationId xmlns:p14="http://schemas.microsoft.com/office/powerpoint/2010/main" val="259236719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1188" y="228600"/>
            <a:ext cx="8153400" cy="990600"/>
          </a:xfrm>
        </p:spPr>
        <p:txBody>
          <a:bodyPr/>
          <a:lstStyle/>
          <a:p>
            <a:pPr eaLnBrk="1" hangingPunct="1"/>
            <a:r>
              <a:rPr lang="en-US" b="1" smtClean="0"/>
              <a:t>High Tech – 3 Minute Rhythm</a:t>
            </a:r>
          </a:p>
        </p:txBody>
      </p:sp>
      <p:sp>
        <p:nvSpPr>
          <p:cNvPr id="50179" name="Rectangle 3"/>
          <p:cNvSpPr>
            <a:spLocks noGrp="1" noChangeArrowheads="1"/>
          </p:cNvSpPr>
          <p:nvPr>
            <p:ph sz="quarter" idx="1"/>
          </p:nvPr>
        </p:nvSpPr>
        <p:spPr>
          <a:xfrm>
            <a:off x="611188" y="1600200"/>
            <a:ext cx="8153400" cy="4495800"/>
          </a:xfrm>
        </p:spPr>
        <p:txBody>
          <a:bodyPr/>
          <a:lstStyle/>
          <a:p>
            <a:pPr eaLnBrk="1" hangingPunct="1"/>
            <a:r>
              <a:rPr lang="en-US" sz="2400" b="1" smtClean="0">
                <a:solidFill>
                  <a:srgbClr val="000000"/>
                </a:solidFill>
                <a:latin typeface="Arial" charset="0"/>
                <a:cs typeface="Arial" charset="0"/>
              </a:rPr>
              <a:t>TO AVOID PREGNANCY: Do not have intercourse during fertility</a:t>
            </a:r>
          </a:p>
          <a:p>
            <a:pPr eaLnBrk="1" hangingPunct="1"/>
            <a:r>
              <a:rPr lang="en-US" sz="2400" b="1" smtClean="0">
                <a:solidFill>
                  <a:srgbClr val="000000"/>
                </a:solidFill>
                <a:latin typeface="Arial" charset="0"/>
                <a:cs typeface="Arial" charset="0"/>
              </a:rPr>
              <a:t>1. Fertility BEGINS on day 6 during the first 6 cycles; After 6 cycles of charting then, </a:t>
            </a:r>
          </a:p>
          <a:p>
            <a:pPr eaLnBrk="1" hangingPunct="1"/>
            <a:r>
              <a:rPr lang="en-US" sz="2400" b="1" smtClean="0">
                <a:solidFill>
                  <a:srgbClr val="000000"/>
                </a:solidFill>
                <a:latin typeface="Arial" charset="0"/>
                <a:cs typeface="Arial" charset="0"/>
              </a:rPr>
              <a:t>2. Fertility BEGINS on the earliest day of PEAK during the last 6 cycles minus 6 days</a:t>
            </a:r>
          </a:p>
          <a:p>
            <a:pPr eaLnBrk="1" hangingPunct="1"/>
            <a:r>
              <a:rPr lang="en-US" sz="2400" b="1" smtClean="0">
                <a:solidFill>
                  <a:srgbClr val="000000"/>
                </a:solidFill>
                <a:latin typeface="Arial" charset="0"/>
                <a:cs typeface="Arial" charset="0"/>
              </a:rPr>
              <a:t>3. Fertility ENDS on the last PEAK day plus THREE full days; After 6 cycles  </a:t>
            </a:r>
          </a:p>
          <a:p>
            <a:pPr eaLnBrk="1" hangingPunct="1"/>
            <a:r>
              <a:rPr lang="en-US" sz="2400" b="1" smtClean="0">
                <a:solidFill>
                  <a:srgbClr val="000000"/>
                </a:solidFill>
                <a:latin typeface="Arial" charset="0"/>
                <a:cs typeface="Arial" charset="0"/>
              </a:rPr>
              <a:t>4. Fertility ENDS on the last PEAK day of the last 6 cycles plus THREE full days</a:t>
            </a:r>
          </a:p>
        </p:txBody>
      </p:sp>
    </p:spTree>
    <p:extLst>
      <p:ext uri="{BB962C8B-B14F-4D97-AF65-F5344CB8AC3E}">
        <p14:creationId xmlns:p14="http://schemas.microsoft.com/office/powerpoint/2010/main" val="4165608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Rebecca Peck MD </a:t>
            </a:r>
            <a:endParaRPr lang="en-US" dirty="0"/>
          </a:p>
        </p:txBody>
      </p:sp>
      <p:sp>
        <p:nvSpPr>
          <p:cNvPr id="6" name="Content Placeholder 5"/>
          <p:cNvSpPr>
            <a:spLocks noGrp="1"/>
          </p:cNvSpPr>
          <p:nvPr>
            <p:ph idx="1"/>
          </p:nvPr>
        </p:nvSpPr>
        <p:spPr/>
        <p:txBody>
          <a:bodyPr/>
          <a:lstStyle/>
          <a:p>
            <a:r>
              <a:rPr lang="en-US" dirty="0" smtClean="0"/>
              <a:t>12 Minute office session to teach NFP.</a:t>
            </a:r>
          </a:p>
          <a:p>
            <a:endParaRPr lang="en-US" dirty="0"/>
          </a:p>
          <a:p>
            <a:r>
              <a:rPr lang="en-US" dirty="0"/>
              <a:t>http://www.youtube.com/watch?v=qj5k90OnbFg</a:t>
            </a:r>
          </a:p>
        </p:txBody>
      </p:sp>
    </p:spTree>
    <p:extLst>
      <p:ext uri="{BB962C8B-B14F-4D97-AF65-F5344CB8AC3E}">
        <p14:creationId xmlns:p14="http://schemas.microsoft.com/office/powerpoint/2010/main" val="2701477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Applications</a:t>
            </a:r>
            <a:endParaRPr lang="en-US" dirty="0"/>
          </a:p>
        </p:txBody>
      </p:sp>
      <p:sp>
        <p:nvSpPr>
          <p:cNvPr id="3" name="Content Placeholder 2"/>
          <p:cNvSpPr>
            <a:spLocks noGrp="1"/>
          </p:cNvSpPr>
          <p:nvPr>
            <p:ph idx="1"/>
          </p:nvPr>
        </p:nvSpPr>
        <p:spPr/>
        <p:txBody>
          <a:bodyPr/>
          <a:lstStyle/>
          <a:p>
            <a:r>
              <a:rPr lang="en-US" dirty="0" smtClean="0"/>
              <a:t>Menstrual Cycle as a Vital sign</a:t>
            </a:r>
          </a:p>
          <a:p>
            <a:r>
              <a:rPr lang="en-US" dirty="0" smtClean="0"/>
              <a:t>Use of NFP with sub-fertility</a:t>
            </a:r>
          </a:p>
          <a:p>
            <a:r>
              <a:rPr lang="en-US" dirty="0" smtClean="0"/>
              <a:t>Use of NFP with dysfunctional bleeding</a:t>
            </a:r>
          </a:p>
          <a:p>
            <a:r>
              <a:rPr lang="en-US" dirty="0" smtClean="0"/>
              <a:t>Use of NFP to monitor </a:t>
            </a:r>
            <a:r>
              <a:rPr lang="en-US" dirty="0" err="1" smtClean="0"/>
              <a:t>Tx</a:t>
            </a:r>
            <a:r>
              <a:rPr lang="en-US" dirty="0" smtClean="0"/>
              <a:t> of PCOS</a:t>
            </a:r>
            <a:endParaRPr lang="en-US" dirty="0"/>
          </a:p>
          <a:p>
            <a:r>
              <a:rPr lang="en-US" dirty="0" smtClean="0"/>
              <a:t>Use of NFP to time medications and tests.</a:t>
            </a:r>
            <a:endParaRPr lang="en-US" dirty="0"/>
          </a:p>
        </p:txBody>
      </p:sp>
    </p:spTree>
    <p:extLst>
      <p:ext uri="{BB962C8B-B14F-4D97-AF65-F5344CB8AC3E}">
        <p14:creationId xmlns:p14="http://schemas.microsoft.com/office/powerpoint/2010/main" val="151711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NaProTechnology</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2400" dirty="0"/>
              <a:t>J.B. Stanford, T.A. Parnell, and P.C. Boyle, “Outcomes from treatment of infertility with natural procreative technology in an Irish general practice,” </a:t>
            </a:r>
            <a:r>
              <a:rPr lang="en-US" sz="2400" i="1" dirty="0"/>
              <a:t>Journal of the American Board of Family Medicine</a:t>
            </a:r>
            <a:r>
              <a:rPr lang="en-US" sz="2400" dirty="0"/>
              <a:t> 2008;21:375-384.  </a:t>
            </a:r>
          </a:p>
          <a:p>
            <a:pPr marL="0" indent="0">
              <a:buNone/>
            </a:pPr>
            <a:r>
              <a:rPr lang="en-US" sz="2400" dirty="0" smtClean="0"/>
              <a:t>Retrospective </a:t>
            </a:r>
            <a:r>
              <a:rPr lang="en-US" sz="2400" dirty="0"/>
              <a:t>cohort study </a:t>
            </a:r>
            <a:r>
              <a:rPr lang="en-US" sz="2400" dirty="0" smtClean="0"/>
              <a:t>(N=1,234) </a:t>
            </a:r>
            <a:r>
              <a:rPr lang="en-US" sz="2400" dirty="0"/>
              <a:t>infertility patients from one family medical practice in Ireland during the years 1999-2006. The gross live birth rate at twelve months of treatment was 27.6% and at twenty-four months 33.9</a:t>
            </a:r>
            <a:r>
              <a:rPr lang="en-US" sz="2400" dirty="0" smtClean="0"/>
              <a:t>%.</a:t>
            </a:r>
          </a:p>
          <a:p>
            <a:pPr marL="0" lvl="0" indent="0">
              <a:buNone/>
            </a:pPr>
            <a:r>
              <a:rPr lang="en-US" sz="2400" dirty="0"/>
              <a:t>E. </a:t>
            </a:r>
            <a:r>
              <a:rPr lang="en-US" sz="2400" dirty="0" err="1"/>
              <a:t>Tham</a:t>
            </a:r>
            <a:r>
              <a:rPr lang="en-US" sz="2400" dirty="0"/>
              <a:t>, K. </a:t>
            </a:r>
            <a:r>
              <a:rPr lang="en-US" sz="2400" dirty="0" err="1"/>
              <a:t>Schliep</a:t>
            </a:r>
            <a:r>
              <a:rPr lang="en-US" sz="2400" dirty="0"/>
              <a:t>, and J. Stanford, “Natural procreative technology for infertility and recurrent miscarriage. Outcomes in a Canadian family practice,” </a:t>
            </a:r>
            <a:r>
              <a:rPr lang="en-US" sz="2400" i="1" dirty="0"/>
              <a:t>Canadian Family Physician</a:t>
            </a:r>
            <a:r>
              <a:rPr lang="en-US" sz="2400" dirty="0"/>
              <a:t> 58 (2012): e267-74.</a:t>
            </a:r>
          </a:p>
          <a:p>
            <a:pPr marL="0" indent="0">
              <a:buNone/>
            </a:pPr>
            <a:r>
              <a:rPr lang="en-US" sz="2400" dirty="0" smtClean="0"/>
              <a:t>Retrospective </a:t>
            </a:r>
            <a:r>
              <a:rPr lang="en-US" sz="2400" dirty="0"/>
              <a:t>cohort of 99 couples with infertility and another 9 couples with recurrent miscarriage</a:t>
            </a:r>
            <a:r>
              <a:rPr lang="en-US" sz="2400" dirty="0" smtClean="0"/>
              <a:t>. Live </a:t>
            </a:r>
            <a:r>
              <a:rPr lang="en-US" sz="2400" dirty="0"/>
              <a:t>births, the adjusted proportion at 12 months was 44.5 per 100 couples and at 24 months was 66.0 per 100 couples</a:t>
            </a:r>
          </a:p>
        </p:txBody>
      </p:sp>
    </p:spTree>
    <p:extLst>
      <p:ext uri="{BB962C8B-B14F-4D97-AF65-F5344CB8AC3E}">
        <p14:creationId xmlns:p14="http://schemas.microsoft.com/office/powerpoint/2010/main" val="5290604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RCT Study</a:t>
            </a:r>
            <a:endParaRPr lang="en-US" dirty="0"/>
          </a:p>
        </p:txBody>
      </p:sp>
      <p:sp>
        <p:nvSpPr>
          <p:cNvPr id="3" name="Content Placeholder 2"/>
          <p:cNvSpPr>
            <a:spLocks noGrp="1"/>
          </p:cNvSpPr>
          <p:nvPr>
            <p:ph idx="1"/>
          </p:nvPr>
        </p:nvSpPr>
        <p:spPr/>
        <p:txBody>
          <a:bodyPr>
            <a:normAutofit/>
          </a:bodyPr>
          <a:lstStyle/>
          <a:p>
            <a:pPr marL="0" lvl="0" indent="0">
              <a:buNone/>
            </a:pPr>
            <a:r>
              <a:rPr lang="en-US" sz="2400" dirty="0"/>
              <a:t>S. Bhattacharya, K </a:t>
            </a:r>
            <a:r>
              <a:rPr lang="en-US" sz="2400" dirty="0" err="1"/>
              <a:t>harrild</a:t>
            </a:r>
            <a:r>
              <a:rPr lang="en-US" sz="2400" dirty="0"/>
              <a:t>, J </a:t>
            </a:r>
            <a:r>
              <a:rPr lang="en-US" sz="2400" dirty="0" err="1"/>
              <a:t>Mollison</a:t>
            </a:r>
            <a:r>
              <a:rPr lang="en-US" sz="2400" dirty="0"/>
              <a:t>, et al., “</a:t>
            </a:r>
            <a:r>
              <a:rPr lang="en-US" sz="2400" dirty="0" err="1"/>
              <a:t>Clomifene</a:t>
            </a:r>
            <a:r>
              <a:rPr lang="en-US" sz="2400" dirty="0"/>
              <a:t> citrate or </a:t>
            </a:r>
            <a:r>
              <a:rPr lang="en-US" sz="2400" dirty="0" err="1"/>
              <a:t>unstimulated</a:t>
            </a:r>
            <a:r>
              <a:rPr lang="en-US" sz="2400" dirty="0"/>
              <a:t> intrauterine insemination compared with expectant management for unexplained infertility: pragmatic randomized controlled trial,” </a:t>
            </a:r>
            <a:r>
              <a:rPr lang="en-US" sz="2400" i="1" dirty="0"/>
              <a:t>British Medical Journal</a:t>
            </a:r>
            <a:r>
              <a:rPr lang="en-US" sz="2400" dirty="0"/>
              <a:t> 2008;337:a716.  </a:t>
            </a:r>
            <a:endParaRPr lang="en-US" sz="2400" dirty="0" smtClean="0"/>
          </a:p>
          <a:p>
            <a:pPr marL="0" lvl="0" indent="0">
              <a:buNone/>
            </a:pPr>
            <a:r>
              <a:rPr lang="en-US" sz="2400" dirty="0"/>
              <a:t>The scientists found that the live birth rates for the </a:t>
            </a:r>
            <a:r>
              <a:rPr lang="en-US" sz="2400" dirty="0" err="1"/>
              <a:t>clomefine</a:t>
            </a:r>
            <a:r>
              <a:rPr lang="en-US" sz="2400" dirty="0"/>
              <a:t> group (N=194) was 26/192 (14%), for the intrauterine insemination group (N=193) it was 43/191 (23%), and for the expectant management group (N=93) 32/193 (17%).  There were no statistical differences among the three pregnancy rates of these three treatment groups. </a:t>
            </a:r>
          </a:p>
          <a:p>
            <a:pPr marL="0" indent="0">
              <a:buNone/>
            </a:pPr>
            <a:endParaRPr lang="en-US" sz="2400" dirty="0"/>
          </a:p>
        </p:txBody>
      </p:sp>
    </p:spTree>
    <p:extLst>
      <p:ext uri="{BB962C8B-B14F-4D97-AF65-F5344CB8AC3E}">
        <p14:creationId xmlns:p14="http://schemas.microsoft.com/office/powerpoint/2010/main" val="3916258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/Extras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5429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 I require NFP as part of Marriage Prep?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561642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 y="152400"/>
            <a:ext cx="9296400" cy="1143000"/>
          </a:xfrm>
        </p:spPr>
        <p:txBody>
          <a:bodyPr/>
          <a:lstStyle/>
          <a:p>
            <a:pPr eaLnBrk="1" hangingPunct="1"/>
            <a:r>
              <a:rPr lang="en-US" smtClean="0"/>
              <a:t>Common Concerns</a:t>
            </a:r>
          </a:p>
        </p:txBody>
      </p:sp>
      <p:sp>
        <p:nvSpPr>
          <p:cNvPr id="46083" name="Content Placeholder 2"/>
          <p:cNvSpPr>
            <a:spLocks noGrp="1"/>
          </p:cNvSpPr>
          <p:nvPr>
            <p:ph idx="1"/>
          </p:nvPr>
        </p:nvSpPr>
        <p:spPr>
          <a:xfrm>
            <a:off x="450056" y="1752600"/>
            <a:ext cx="8243888" cy="4365625"/>
          </a:xfrm>
        </p:spPr>
        <p:txBody>
          <a:bodyPr/>
          <a:lstStyle/>
          <a:p>
            <a:pPr eaLnBrk="1" hangingPunct="1"/>
            <a:r>
              <a:rPr lang="en-US" dirty="0" smtClean="0"/>
              <a:t>No one will be happy</a:t>
            </a:r>
          </a:p>
          <a:p>
            <a:pPr eaLnBrk="1" hangingPunct="1"/>
            <a:r>
              <a:rPr lang="en-US" dirty="0" smtClean="0"/>
              <a:t>Not enough teachers</a:t>
            </a:r>
          </a:p>
          <a:p>
            <a:pPr eaLnBrk="1" hangingPunct="1"/>
            <a:r>
              <a:rPr lang="en-US" dirty="0" smtClean="0"/>
              <a:t>Too expensive/burdensome for the couples</a:t>
            </a:r>
          </a:p>
          <a:p>
            <a:pPr eaLnBrk="1" hangingPunct="1"/>
            <a:r>
              <a:rPr lang="en-US" dirty="0" smtClean="0"/>
              <a:t>The bishop will never mandate it</a:t>
            </a:r>
          </a:p>
          <a:p>
            <a:pPr eaLnBrk="1" hangingPunct="1"/>
            <a:r>
              <a:rPr lang="en-US" dirty="0" smtClean="0"/>
              <a:t>We won’t be able to teach everybody</a:t>
            </a:r>
          </a:p>
          <a:p>
            <a:pPr eaLnBrk="1" hangingPunct="1"/>
            <a:r>
              <a:rPr lang="en-US" dirty="0" smtClean="0"/>
              <a:t>Even if we teach them, they won’t use it</a:t>
            </a:r>
          </a:p>
          <a:p>
            <a:pPr marL="457200" lvl="1" indent="0" eaLnBrk="1" hangingPunct="1">
              <a:spcBef>
                <a:spcPct val="0"/>
              </a:spcBef>
              <a:buFontTx/>
              <a:buNone/>
            </a:pPr>
            <a:endParaRPr lang="en-US" dirty="0" smtClean="0"/>
          </a:p>
        </p:txBody>
      </p:sp>
    </p:spTree>
    <p:extLst>
      <p:ext uri="{BB962C8B-B14F-4D97-AF65-F5344CB8AC3E}">
        <p14:creationId xmlns:p14="http://schemas.microsoft.com/office/powerpoint/2010/main" val="12921214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 y="152400"/>
            <a:ext cx="9296400" cy="1143000"/>
          </a:xfrm>
        </p:spPr>
        <p:txBody>
          <a:bodyPr/>
          <a:lstStyle/>
          <a:p>
            <a:pPr eaLnBrk="1" hangingPunct="1"/>
            <a:r>
              <a:rPr lang="en-US" dirty="0" smtClean="0"/>
              <a:t>Required Dioceses</a:t>
            </a:r>
          </a:p>
        </p:txBody>
      </p:sp>
      <p:sp>
        <p:nvSpPr>
          <p:cNvPr id="47107" name="Content Placeholder 2"/>
          <p:cNvSpPr>
            <a:spLocks noGrp="1"/>
          </p:cNvSpPr>
          <p:nvPr>
            <p:ph idx="1"/>
          </p:nvPr>
        </p:nvSpPr>
        <p:spPr>
          <a:xfrm>
            <a:off x="335756" y="1676400"/>
            <a:ext cx="9005887" cy="4724400"/>
          </a:xfrm>
        </p:spPr>
        <p:txBody>
          <a:bodyPr/>
          <a:lstStyle/>
          <a:p>
            <a:r>
              <a:rPr lang="en-US" dirty="0" smtClean="0"/>
              <a:t>Dioceses requiring full  NFP course:</a:t>
            </a:r>
          </a:p>
          <a:p>
            <a:pPr marL="917575" lvl="3" indent="0" eaLnBrk="1" hangingPunct="1">
              <a:spcBef>
                <a:spcPct val="0"/>
              </a:spcBef>
              <a:buFontTx/>
              <a:buNone/>
            </a:pPr>
            <a:r>
              <a:rPr lang="en-US" sz="2800" dirty="0" smtClean="0"/>
              <a:t>Denver		Colorado Springs</a:t>
            </a:r>
          </a:p>
          <a:p>
            <a:pPr marL="917575" lvl="3" indent="0" eaLnBrk="1" hangingPunct="1">
              <a:spcBef>
                <a:spcPct val="0"/>
              </a:spcBef>
              <a:buFontTx/>
              <a:buNone/>
            </a:pPr>
            <a:r>
              <a:rPr lang="en-US" sz="2800" dirty="0" smtClean="0"/>
              <a:t>Fargo			Cheyenne </a:t>
            </a:r>
          </a:p>
          <a:p>
            <a:pPr marL="917575" lvl="3" indent="0" eaLnBrk="1" hangingPunct="1">
              <a:spcBef>
                <a:spcPct val="0"/>
              </a:spcBef>
              <a:buFontTx/>
              <a:buNone/>
            </a:pPr>
            <a:r>
              <a:rPr lang="en-US" sz="2800" dirty="0" smtClean="0"/>
              <a:t>Phoenix	 	St. Augustine</a:t>
            </a:r>
          </a:p>
          <a:p>
            <a:pPr marL="917575" lvl="3" indent="0" eaLnBrk="1" hangingPunct="1">
              <a:spcBef>
                <a:spcPct val="0"/>
              </a:spcBef>
              <a:buFontTx/>
              <a:buNone/>
            </a:pPr>
            <a:r>
              <a:rPr lang="en-US" sz="2800" dirty="0" smtClean="0"/>
              <a:t>Lexington 		Covington </a:t>
            </a:r>
          </a:p>
          <a:p>
            <a:pPr marL="917575" lvl="3" indent="0" eaLnBrk="1" hangingPunct="1">
              <a:spcBef>
                <a:spcPct val="0"/>
              </a:spcBef>
              <a:buFontTx/>
              <a:buNone/>
            </a:pPr>
            <a:r>
              <a:rPr lang="en-US" sz="2800" dirty="0" smtClean="0"/>
              <a:t>Richmond 		Little Rock</a:t>
            </a:r>
          </a:p>
          <a:p>
            <a:pPr marL="917575" lvl="3" indent="0" eaLnBrk="1" hangingPunct="1">
              <a:spcBef>
                <a:spcPct val="0"/>
              </a:spcBef>
              <a:buFontTx/>
              <a:buNone/>
            </a:pPr>
            <a:endParaRPr lang="en-US" sz="2800" dirty="0" smtClean="0"/>
          </a:p>
          <a:p>
            <a:pPr>
              <a:spcBef>
                <a:spcPct val="0"/>
              </a:spcBef>
            </a:pPr>
            <a:r>
              <a:rPr lang="en-US" dirty="0" smtClean="0"/>
              <a:t>Compliance with diocesan policy: Poor to Good</a:t>
            </a:r>
          </a:p>
        </p:txBody>
      </p:sp>
    </p:spTree>
    <p:extLst>
      <p:ext uri="{BB962C8B-B14F-4D97-AF65-F5344CB8AC3E}">
        <p14:creationId xmlns:p14="http://schemas.microsoft.com/office/powerpoint/2010/main" val="36379453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NFP </a:t>
            </a:r>
            <a:r>
              <a:rPr lang="en-US" dirty="0" smtClean="0"/>
              <a:t>Classes- </a:t>
            </a:r>
            <a:br>
              <a:rPr lang="en-US" dirty="0" smtClean="0"/>
            </a:br>
            <a:r>
              <a:rPr lang="en-US" dirty="0" smtClean="0"/>
              <a:t>Couples </a:t>
            </a:r>
            <a:r>
              <a:rPr lang="en-US" dirty="0"/>
              <a:t>Feedback</a:t>
            </a:r>
          </a:p>
        </p:txBody>
      </p:sp>
      <p:sp>
        <p:nvSpPr>
          <p:cNvPr id="3" name="Content Placeholder 2"/>
          <p:cNvSpPr>
            <a:spLocks noGrp="1"/>
          </p:cNvSpPr>
          <p:nvPr>
            <p:ph idx="1"/>
          </p:nvPr>
        </p:nvSpPr>
        <p:spPr>
          <a:xfrm>
            <a:off x="457200" y="1600200"/>
            <a:ext cx="8305800" cy="4572000"/>
          </a:xfrm>
        </p:spPr>
        <p:txBody>
          <a:bodyPr>
            <a:normAutofit/>
          </a:bodyPr>
          <a:lstStyle/>
          <a:p>
            <a:pPr marL="0" indent="0">
              <a:buNone/>
            </a:pPr>
            <a:r>
              <a:rPr lang="en-US" dirty="0" smtClean="0"/>
              <a:t>Covington Experience 2009-present:</a:t>
            </a:r>
          </a:p>
          <a:p>
            <a:r>
              <a:rPr lang="en-US" dirty="0" smtClean="0"/>
              <a:t>45</a:t>
            </a:r>
            <a:r>
              <a:rPr lang="en-US" dirty="0"/>
              <a:t>% </a:t>
            </a:r>
            <a:r>
              <a:rPr lang="en-US" dirty="0" smtClean="0"/>
              <a:t>admit having </a:t>
            </a:r>
            <a:r>
              <a:rPr lang="en-US" dirty="0"/>
              <a:t>a negative attitude before </a:t>
            </a:r>
            <a:r>
              <a:rPr lang="en-US" dirty="0" smtClean="0"/>
              <a:t>class</a:t>
            </a:r>
            <a:endParaRPr lang="en-US" dirty="0"/>
          </a:p>
          <a:p>
            <a:pPr lvl="0"/>
            <a:r>
              <a:rPr lang="en-US" dirty="0" smtClean="0"/>
              <a:t> </a:t>
            </a:r>
            <a:r>
              <a:rPr lang="en-US" dirty="0"/>
              <a:t>95% state they have a better understanding of their </a:t>
            </a:r>
            <a:r>
              <a:rPr lang="en-US" dirty="0" smtClean="0"/>
              <a:t>fertility</a:t>
            </a:r>
            <a:r>
              <a:rPr lang="en-US" dirty="0"/>
              <a:t> </a:t>
            </a:r>
          </a:p>
          <a:p>
            <a:pPr lvl="0"/>
            <a:r>
              <a:rPr lang="en-US" dirty="0"/>
              <a:t>&gt;</a:t>
            </a:r>
            <a:r>
              <a:rPr lang="en-US" dirty="0" smtClean="0"/>
              <a:t> </a:t>
            </a:r>
            <a:r>
              <a:rPr lang="en-US" dirty="0"/>
              <a:t>90% found taking the class beneficial </a:t>
            </a:r>
          </a:p>
          <a:p>
            <a:pPr lvl="0"/>
            <a:r>
              <a:rPr lang="en-US" dirty="0"/>
              <a:t>83% would </a:t>
            </a:r>
            <a:r>
              <a:rPr lang="en-US" dirty="0" smtClean="0"/>
              <a:t>recommend classes </a:t>
            </a:r>
            <a:r>
              <a:rPr lang="en-US" dirty="0"/>
              <a:t>to a </a:t>
            </a:r>
            <a:r>
              <a:rPr lang="en-US" dirty="0" smtClean="0"/>
              <a:t>friend</a:t>
            </a:r>
            <a:endParaRPr lang="en-US" dirty="0"/>
          </a:p>
          <a:p>
            <a:pPr lvl="1"/>
            <a:r>
              <a:rPr lang="en-US" dirty="0"/>
              <a:t>74</a:t>
            </a:r>
            <a:r>
              <a:rPr lang="en-US" dirty="0" smtClean="0"/>
              <a:t>% </a:t>
            </a:r>
            <a:r>
              <a:rPr lang="en-US" dirty="0"/>
              <a:t>with a negative attitude would </a:t>
            </a:r>
            <a:r>
              <a:rPr lang="en-US" dirty="0" smtClean="0"/>
              <a:t>recommend</a:t>
            </a:r>
            <a:endParaRPr lang="en-US" dirty="0"/>
          </a:p>
          <a:p>
            <a:endParaRPr lang="en-US" dirty="0"/>
          </a:p>
        </p:txBody>
      </p:sp>
    </p:spTree>
    <p:extLst>
      <p:ext uri="{BB962C8B-B14F-4D97-AF65-F5344CB8AC3E}">
        <p14:creationId xmlns:p14="http://schemas.microsoft.com/office/powerpoint/2010/main" val="3599237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04800"/>
            <a:ext cx="8229600" cy="914400"/>
          </a:xfrm>
        </p:spPr>
        <p:txBody>
          <a:bodyPr/>
          <a:lstStyle/>
          <a:p>
            <a:pPr eaLnBrk="1" hangingPunct="1"/>
            <a:r>
              <a:rPr lang="en-US" smtClean="0"/>
              <a:t>Background Studies</a:t>
            </a:r>
          </a:p>
        </p:txBody>
      </p:sp>
      <p:sp>
        <p:nvSpPr>
          <p:cNvPr id="9219" name="Content Placeholder 2"/>
          <p:cNvSpPr>
            <a:spLocks noGrp="1"/>
          </p:cNvSpPr>
          <p:nvPr>
            <p:ph idx="1"/>
          </p:nvPr>
        </p:nvSpPr>
        <p:spPr>
          <a:xfrm>
            <a:off x="457200" y="1447800"/>
            <a:ext cx="8229600" cy="4525963"/>
          </a:xfrm>
        </p:spPr>
        <p:txBody>
          <a:bodyPr rtlCol="0">
            <a:normAutofit fontScale="92500" lnSpcReduction="10000"/>
          </a:bodyPr>
          <a:lstStyle/>
          <a:p>
            <a:pPr eaLnBrk="1" fontAlgn="auto" hangingPunct="1">
              <a:spcAft>
                <a:spcPts val="0"/>
              </a:spcAft>
              <a:defRPr/>
            </a:pPr>
            <a:r>
              <a:rPr lang="en-US" dirty="0" smtClean="0">
                <a:latin typeface="Arial" pitchFamily="34" charset="0"/>
                <a:cs typeface="Arial" pitchFamily="34" charset="0"/>
              </a:rPr>
              <a:t>Israeli study with orthodox women found </a:t>
            </a:r>
            <a:r>
              <a:rPr lang="en-US" b="1" dirty="0" smtClean="0">
                <a:solidFill>
                  <a:srgbClr val="EDA52C"/>
                </a:solidFill>
                <a:latin typeface="Arial" pitchFamily="34" charset="0"/>
                <a:cs typeface="Arial" pitchFamily="34" charset="0"/>
              </a:rPr>
              <a:t>.2% pregnancy rate </a:t>
            </a:r>
            <a:r>
              <a:rPr lang="en-US" dirty="0" smtClean="0">
                <a:latin typeface="Arial" pitchFamily="34" charset="0"/>
                <a:cs typeface="Arial" pitchFamily="34" charset="0"/>
              </a:rPr>
              <a:t>(</a:t>
            </a:r>
            <a:r>
              <a:rPr lang="en-US" dirty="0" err="1" smtClean="0">
                <a:latin typeface="Arial" pitchFamily="34" charset="0"/>
                <a:cs typeface="Arial" pitchFamily="34" charset="0"/>
              </a:rPr>
              <a:t>Laufer</a:t>
            </a:r>
            <a:r>
              <a:rPr lang="en-US" dirty="0" smtClean="0">
                <a:latin typeface="Arial" pitchFamily="34" charset="0"/>
                <a:cs typeface="Arial" pitchFamily="34" charset="0"/>
              </a:rPr>
              <a:t>, et al. Fertility &amp; Sterility, 2004;81:1328-1332)</a:t>
            </a:r>
          </a:p>
          <a:p>
            <a:pPr eaLnBrk="1" fontAlgn="auto" hangingPunct="1">
              <a:spcAft>
                <a:spcPts val="0"/>
              </a:spcAft>
              <a:defRPr/>
            </a:pPr>
            <a:r>
              <a:rPr lang="en-US" dirty="0" smtClean="0">
                <a:latin typeface="Arial" pitchFamily="34" charset="0"/>
                <a:cs typeface="Arial" pitchFamily="34" charset="0"/>
              </a:rPr>
              <a:t>Flynn study (1991) </a:t>
            </a:r>
            <a:r>
              <a:rPr lang="en-US" b="1" dirty="0" smtClean="0">
                <a:solidFill>
                  <a:srgbClr val="EDA52C"/>
                </a:solidFill>
                <a:latin typeface="Arial" pitchFamily="34" charset="0"/>
                <a:cs typeface="Arial" pitchFamily="34" charset="0"/>
              </a:rPr>
              <a:t>33% of women </a:t>
            </a:r>
            <a:r>
              <a:rPr lang="en-US" dirty="0" smtClean="0">
                <a:latin typeface="Arial" pitchFamily="34" charset="0"/>
                <a:cs typeface="Arial" pitchFamily="34" charset="0"/>
              </a:rPr>
              <a:t>(between  45 and 53) were potentially fertile, </a:t>
            </a:r>
            <a:r>
              <a:rPr lang="en-US" b="1" dirty="0" smtClean="0">
                <a:solidFill>
                  <a:srgbClr val="EDA52C"/>
                </a:solidFill>
                <a:latin typeface="Arial" pitchFamily="34" charset="0"/>
                <a:cs typeface="Arial" pitchFamily="34" charset="0"/>
              </a:rPr>
              <a:t>61%</a:t>
            </a:r>
            <a:r>
              <a:rPr lang="en-US" dirty="0" smtClean="0">
                <a:latin typeface="Arial" pitchFamily="34" charset="0"/>
                <a:cs typeface="Arial" pitchFamily="34" charset="0"/>
              </a:rPr>
              <a:t> of the 177 menstrual cycles charted were potentially fertile (AJ of Ob/Gyn. 165(1991)1987-1989.</a:t>
            </a:r>
          </a:p>
          <a:p>
            <a:pPr eaLnBrk="1" fontAlgn="auto" hangingPunct="1">
              <a:spcAft>
                <a:spcPts val="0"/>
              </a:spcAft>
              <a:defRPr/>
            </a:pPr>
            <a:r>
              <a:rPr lang="en-US" dirty="0" smtClean="0">
                <a:latin typeface="Arial" pitchFamily="34" charset="0"/>
                <a:cs typeface="Arial" pitchFamily="34" charset="0"/>
              </a:rPr>
              <a:t>Metcalf (1979) – </a:t>
            </a:r>
            <a:r>
              <a:rPr lang="en-US" b="1" dirty="0" smtClean="0">
                <a:solidFill>
                  <a:srgbClr val="EDA52C"/>
                </a:solidFill>
                <a:latin typeface="Arial" pitchFamily="34" charset="0"/>
                <a:cs typeface="Arial" pitchFamily="34" charset="0"/>
              </a:rPr>
              <a:t>50% of menstrual cycles </a:t>
            </a:r>
            <a:r>
              <a:rPr lang="en-US" dirty="0" smtClean="0">
                <a:latin typeface="Arial" pitchFamily="34" charset="0"/>
                <a:cs typeface="Arial" pitchFamily="34" charset="0"/>
              </a:rPr>
              <a:t>are potentially ovulatory (</a:t>
            </a:r>
            <a:r>
              <a:rPr lang="en-US" dirty="0" err="1" smtClean="0">
                <a:latin typeface="Arial" pitchFamily="34" charset="0"/>
                <a:cs typeface="Arial" pitchFamily="34" charset="0"/>
              </a:rPr>
              <a:t>JBiosocial</a:t>
            </a:r>
            <a:r>
              <a:rPr lang="en-US" dirty="0" smtClean="0">
                <a:latin typeface="Arial" pitchFamily="34" charset="0"/>
                <a:cs typeface="Arial" pitchFamily="34" charset="0"/>
              </a:rPr>
              <a:t> Sc. 11:39-48).</a:t>
            </a:r>
          </a:p>
          <a:p>
            <a:pPr eaLnBrk="1" fontAlgn="auto" hangingPunct="1">
              <a:spcAft>
                <a:spcPts val="0"/>
              </a:spcAft>
              <a:defRPr/>
            </a:pPr>
            <a:endParaRPr lang="en-US" dirty="0" smtClean="0"/>
          </a:p>
          <a:p>
            <a:pPr eaLnBrk="1" fontAlgn="auto" hangingPunct="1">
              <a:spcAft>
                <a:spcPts val="0"/>
              </a:spcAft>
              <a:defRPr/>
            </a:pPr>
            <a:endParaRPr lang="en-US" dirty="0" smtClean="0"/>
          </a:p>
        </p:txBody>
      </p:sp>
    </p:spTree>
    <p:extLst>
      <p:ext uri="{BB962C8B-B14F-4D97-AF65-F5344CB8AC3E}">
        <p14:creationId xmlns:p14="http://schemas.microsoft.com/office/powerpoint/2010/main" val="350318429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 y="152400"/>
            <a:ext cx="9296400" cy="1143000"/>
          </a:xfrm>
        </p:spPr>
        <p:txBody>
          <a:bodyPr/>
          <a:lstStyle/>
          <a:p>
            <a:pPr eaLnBrk="1" hangingPunct="1"/>
            <a:r>
              <a:rPr lang="en-US" dirty="0" smtClean="0"/>
              <a:t>Common Concerns</a:t>
            </a:r>
          </a:p>
        </p:txBody>
      </p:sp>
      <p:sp>
        <p:nvSpPr>
          <p:cNvPr id="62467" name="Content Placeholder 2"/>
          <p:cNvSpPr>
            <a:spLocks noGrp="1"/>
          </p:cNvSpPr>
          <p:nvPr>
            <p:ph idx="1"/>
          </p:nvPr>
        </p:nvSpPr>
        <p:spPr>
          <a:xfrm>
            <a:off x="595313" y="1600200"/>
            <a:ext cx="8243887" cy="4800600"/>
          </a:xfrm>
        </p:spPr>
        <p:txBody>
          <a:bodyPr/>
          <a:lstStyle/>
          <a:p>
            <a:pPr eaLnBrk="1" hangingPunct="1"/>
            <a:r>
              <a:rPr lang="en-US" sz="3200" b="1" i="1" dirty="0" smtClean="0"/>
              <a:t>No one will be happy</a:t>
            </a:r>
          </a:p>
          <a:p>
            <a:pPr lvl="1" eaLnBrk="1" hangingPunct="1">
              <a:lnSpc>
                <a:spcPts val="1800"/>
              </a:lnSpc>
            </a:pPr>
            <a:r>
              <a:rPr lang="en-US" dirty="0" smtClean="0"/>
              <a:t>experience shows otherwise</a:t>
            </a:r>
          </a:p>
          <a:p>
            <a:pPr eaLnBrk="1" hangingPunct="1"/>
            <a:r>
              <a:rPr lang="en-US" sz="3200" b="1" i="1" dirty="0" smtClean="0"/>
              <a:t>Not enough teachers</a:t>
            </a:r>
          </a:p>
          <a:p>
            <a:pPr lvl="1" eaLnBrk="1" hangingPunct="1">
              <a:lnSpc>
                <a:spcPts val="2400"/>
              </a:lnSpc>
            </a:pPr>
            <a:r>
              <a:rPr lang="en-US" dirty="0" smtClean="0"/>
              <a:t>True, but mandated policy brings more </a:t>
            </a:r>
          </a:p>
          <a:p>
            <a:pPr lvl="1" eaLnBrk="1" hangingPunct="1">
              <a:lnSpc>
                <a:spcPts val="2400"/>
              </a:lnSpc>
            </a:pPr>
            <a:r>
              <a:rPr lang="en-US" dirty="0" smtClean="0"/>
              <a:t>Alternative learning vehicles  </a:t>
            </a:r>
            <a:br>
              <a:rPr lang="en-US" dirty="0" smtClean="0"/>
            </a:br>
            <a:r>
              <a:rPr lang="en-US" dirty="0" smtClean="0"/>
              <a:t>(Home course, online)</a:t>
            </a:r>
          </a:p>
          <a:p>
            <a:pPr eaLnBrk="1" hangingPunct="1"/>
            <a:r>
              <a:rPr lang="en-US" sz="3200" b="1" i="1" dirty="0" smtClean="0"/>
              <a:t>Too expensive for the couples</a:t>
            </a:r>
          </a:p>
          <a:p>
            <a:pPr lvl="1" eaLnBrk="1" hangingPunct="1">
              <a:lnSpc>
                <a:spcPts val="2400"/>
              </a:lnSpc>
            </a:pPr>
            <a:r>
              <a:rPr lang="en-US" dirty="0" smtClean="0"/>
              <a:t>$150-200 for lifetime skills vs. wedding costs</a:t>
            </a:r>
          </a:p>
          <a:p>
            <a:pPr lvl="1" eaLnBrk="1" hangingPunct="1">
              <a:lnSpc>
                <a:spcPts val="1800"/>
              </a:lnSpc>
            </a:pPr>
            <a:r>
              <a:rPr lang="en-US" dirty="0" smtClean="0"/>
              <a:t>Surprisingly few requests for financial aid</a:t>
            </a:r>
          </a:p>
        </p:txBody>
      </p:sp>
    </p:spTree>
    <p:extLst>
      <p:ext uri="{BB962C8B-B14F-4D97-AF65-F5344CB8AC3E}">
        <p14:creationId xmlns:p14="http://schemas.microsoft.com/office/powerpoint/2010/main" val="10526488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 y="152400"/>
            <a:ext cx="9296400" cy="1143000"/>
          </a:xfrm>
        </p:spPr>
        <p:txBody>
          <a:bodyPr/>
          <a:lstStyle/>
          <a:p>
            <a:pPr eaLnBrk="1" hangingPunct="1"/>
            <a:r>
              <a:rPr lang="en-US" smtClean="0"/>
              <a:t>Common Concerns</a:t>
            </a:r>
          </a:p>
        </p:txBody>
      </p:sp>
      <p:sp>
        <p:nvSpPr>
          <p:cNvPr id="63491" name="Content Placeholder 2"/>
          <p:cNvSpPr>
            <a:spLocks noGrp="1"/>
          </p:cNvSpPr>
          <p:nvPr>
            <p:ph idx="1"/>
          </p:nvPr>
        </p:nvSpPr>
        <p:spPr>
          <a:xfrm>
            <a:off x="595313" y="1970088"/>
            <a:ext cx="8091487" cy="4365625"/>
          </a:xfrm>
        </p:spPr>
        <p:txBody>
          <a:bodyPr/>
          <a:lstStyle/>
          <a:p>
            <a:pPr eaLnBrk="1" hangingPunct="1"/>
            <a:r>
              <a:rPr lang="en-US" sz="3200" b="1" i="1" dirty="0" smtClean="0"/>
              <a:t>The bishop won’t mandate it</a:t>
            </a:r>
          </a:p>
          <a:p>
            <a:pPr lvl="1" eaLnBrk="1" hangingPunct="1"/>
            <a:r>
              <a:rPr lang="en-US" dirty="0" smtClean="0"/>
              <a:t>Arlington experience</a:t>
            </a:r>
          </a:p>
          <a:p>
            <a:pPr lvl="1" eaLnBrk="1" hangingPunct="1"/>
            <a:r>
              <a:rPr lang="en-US" dirty="0" smtClean="0"/>
              <a:t>Focus on those who are interested</a:t>
            </a:r>
          </a:p>
          <a:p>
            <a:pPr eaLnBrk="1" hangingPunct="1"/>
            <a:r>
              <a:rPr lang="en-US" sz="3200" b="1" i="1" dirty="0" smtClean="0"/>
              <a:t>We won’t be able to teach everybody</a:t>
            </a:r>
          </a:p>
          <a:p>
            <a:pPr lvl="1" eaLnBrk="1" hangingPunct="1"/>
            <a:r>
              <a:rPr lang="en-US" dirty="0" smtClean="0"/>
              <a:t>Focus on what you can do</a:t>
            </a:r>
          </a:p>
          <a:p>
            <a:pPr eaLnBrk="1" hangingPunct="1"/>
            <a:r>
              <a:rPr lang="en-US" sz="3200" b="1" i="1" dirty="0" smtClean="0"/>
              <a:t>Even if we teach them they won’t use it</a:t>
            </a:r>
          </a:p>
        </p:txBody>
      </p:sp>
    </p:spTree>
    <p:extLst>
      <p:ext uri="{BB962C8B-B14F-4D97-AF65-F5344CB8AC3E}">
        <p14:creationId xmlns:p14="http://schemas.microsoft.com/office/powerpoint/2010/main" val="2655798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effective is an introduction to NFP?</a:t>
            </a:r>
            <a:endParaRPr lang="en-US" dirty="0"/>
          </a:p>
        </p:txBody>
      </p:sp>
      <p:sp>
        <p:nvSpPr>
          <p:cNvPr id="3" name="Content Placeholder 2"/>
          <p:cNvSpPr>
            <a:spLocks noGrp="1"/>
          </p:cNvSpPr>
          <p:nvPr>
            <p:ph idx="1"/>
          </p:nvPr>
        </p:nvSpPr>
        <p:spPr/>
        <p:txBody>
          <a:bodyPr/>
          <a:lstStyle/>
          <a:p>
            <a:r>
              <a:rPr lang="en-US" dirty="0" smtClean="0"/>
              <a:t>Peoria- experience over 12+ yrs.</a:t>
            </a:r>
          </a:p>
          <a:p>
            <a:r>
              <a:rPr lang="en-US" dirty="0" smtClean="0"/>
              <a:t>Full day (5.5hr) Christian Sexuality Workshop </a:t>
            </a:r>
          </a:p>
          <a:p>
            <a:r>
              <a:rPr lang="en-US" dirty="0" smtClean="0"/>
              <a:t>7-10% of couples skip CSW go to Full NFP</a:t>
            </a:r>
          </a:p>
          <a:p>
            <a:r>
              <a:rPr lang="en-US" dirty="0" smtClean="0"/>
              <a:t>CSW brings 3-8% more to full NFP class</a:t>
            </a:r>
          </a:p>
          <a:p>
            <a:pPr lvl="1"/>
            <a:r>
              <a:rPr lang="en-US" dirty="0" smtClean="0"/>
              <a:t>Even when diocese paid NFP instruction costs</a:t>
            </a:r>
          </a:p>
          <a:p>
            <a:r>
              <a:rPr lang="en-US" dirty="0" smtClean="0"/>
              <a:t>Logistical/ resource effort for the diocese?</a:t>
            </a:r>
            <a:endParaRPr lang="en-US" dirty="0"/>
          </a:p>
        </p:txBody>
      </p:sp>
    </p:spTree>
    <p:extLst>
      <p:ext uri="{BB962C8B-B14F-4D97-AF65-F5344CB8AC3E}">
        <p14:creationId xmlns:p14="http://schemas.microsoft.com/office/powerpoint/2010/main" val="38479218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 WHO trial</a:t>
            </a:r>
            <a:endParaRPr lang="en-US" dirty="0"/>
          </a:p>
        </p:txBody>
      </p:sp>
      <p:sp>
        <p:nvSpPr>
          <p:cNvPr id="3" name="Content Placeholder 2"/>
          <p:cNvSpPr>
            <a:spLocks noGrp="1"/>
          </p:cNvSpPr>
          <p:nvPr>
            <p:ph idx="1"/>
          </p:nvPr>
        </p:nvSpPr>
        <p:spPr/>
        <p:txBody>
          <a:bodyPr/>
          <a:lstStyle/>
          <a:p>
            <a:r>
              <a:rPr lang="en-US" dirty="0" smtClean="0"/>
              <a:t>4118 breastfeeding women, 7 countries</a:t>
            </a:r>
          </a:p>
          <a:p>
            <a:r>
              <a:rPr lang="en-US" dirty="0" smtClean="0"/>
              <a:t>3443 completed study</a:t>
            </a:r>
          </a:p>
          <a:p>
            <a:r>
              <a:rPr lang="en-US" dirty="0" smtClean="0"/>
              <a:t>85  total pregnancies</a:t>
            </a:r>
          </a:p>
          <a:p>
            <a:pPr lvl="1"/>
            <a:r>
              <a:rPr lang="en-US" dirty="0" smtClean="0"/>
              <a:t>46 in B.F women not using contraception</a:t>
            </a:r>
          </a:p>
          <a:p>
            <a:endParaRPr lang="en-US" dirty="0" smtClean="0"/>
          </a:p>
          <a:p>
            <a:endParaRPr lang="en-US" dirty="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39008550"/>
              </p:ext>
            </p:extLst>
          </p:nvPr>
        </p:nvGraphicFramePr>
        <p:xfrm>
          <a:off x="609600" y="3962400"/>
          <a:ext cx="7543800" cy="1112520"/>
        </p:xfrm>
        <a:graphic>
          <a:graphicData uri="http://schemas.openxmlformats.org/drawingml/2006/table">
            <a:tbl>
              <a:tblPr firstRow="1" bandRow="1">
                <a:tableStyleId>{5940675A-B579-460E-94D1-54222C63F5DA}</a:tableStyleId>
              </a:tblPr>
              <a:tblGrid>
                <a:gridCol w="2362200"/>
                <a:gridCol w="838200"/>
                <a:gridCol w="762000"/>
                <a:gridCol w="762000"/>
                <a:gridCol w="990600"/>
                <a:gridCol w="914400"/>
                <a:gridCol w="914400"/>
              </a:tblGrid>
              <a:tr h="370840">
                <a:tc>
                  <a:txBody>
                    <a:bodyPr/>
                    <a:lstStyle/>
                    <a:p>
                      <a:endParaRPr lang="en-US" dirty="0"/>
                    </a:p>
                  </a:txBody>
                  <a:tcPr>
                    <a:solidFill>
                      <a:srgbClr val="FFFF00"/>
                    </a:solidFill>
                  </a:tcPr>
                </a:tc>
                <a:tc gridSpan="2">
                  <a:txBody>
                    <a:bodyPr/>
                    <a:lstStyle/>
                    <a:p>
                      <a:pPr algn="ctr"/>
                      <a:r>
                        <a:rPr lang="en-US" dirty="0" smtClean="0"/>
                        <a:t>Full</a:t>
                      </a:r>
                      <a:r>
                        <a:rPr lang="en-US" baseline="0" dirty="0" smtClean="0"/>
                        <a:t> Breast.</a:t>
                      </a:r>
                      <a:endParaRPr lang="en-US" dirty="0"/>
                    </a:p>
                  </a:txBody>
                  <a:tcPr>
                    <a:solidFill>
                      <a:srgbClr val="FFFF00"/>
                    </a:solidFill>
                  </a:tcPr>
                </a:tc>
                <a:tc hMerge="1">
                  <a:txBody>
                    <a:bodyPr/>
                    <a:lstStyle/>
                    <a:p>
                      <a:endParaRPr lang="en-US" dirty="0"/>
                    </a:p>
                  </a:txBody>
                  <a:tcPr/>
                </a:tc>
                <a:tc gridSpan="2">
                  <a:txBody>
                    <a:bodyPr/>
                    <a:lstStyle/>
                    <a:p>
                      <a:pPr algn="ctr"/>
                      <a:r>
                        <a:rPr lang="en-US" dirty="0" smtClean="0"/>
                        <a:t>Partial</a:t>
                      </a:r>
                      <a:r>
                        <a:rPr lang="en-US" baseline="0" dirty="0" smtClean="0"/>
                        <a:t> B.F.</a:t>
                      </a:r>
                      <a:endParaRPr lang="en-US" dirty="0"/>
                    </a:p>
                  </a:txBody>
                  <a:tcPr>
                    <a:solidFill>
                      <a:srgbClr val="FFFF00"/>
                    </a:solidFill>
                  </a:tcPr>
                </a:tc>
                <a:tc hMerge="1">
                  <a:txBody>
                    <a:bodyPr/>
                    <a:lstStyle/>
                    <a:p>
                      <a:endParaRPr lang="en-US" dirty="0"/>
                    </a:p>
                  </a:txBody>
                  <a:tcPr/>
                </a:tc>
                <a:tc gridSpan="2">
                  <a:txBody>
                    <a:bodyPr/>
                    <a:lstStyle/>
                    <a:p>
                      <a:pPr algn="ctr"/>
                      <a:r>
                        <a:rPr lang="en-US" dirty="0" smtClean="0"/>
                        <a:t>Weaned</a:t>
                      </a:r>
                      <a:endParaRPr lang="en-US" dirty="0"/>
                    </a:p>
                  </a:txBody>
                  <a:tcPr>
                    <a:solidFill>
                      <a:srgbClr val="FFFF00"/>
                    </a:solidFill>
                  </a:tcPr>
                </a:tc>
                <a:tc hMerge="1">
                  <a:txBody>
                    <a:bodyPr/>
                    <a:lstStyle/>
                    <a:p>
                      <a:endParaRPr lang="en-US" dirty="0"/>
                    </a:p>
                  </a:txBody>
                  <a:tcPr/>
                </a:tc>
              </a:tr>
              <a:tr h="370840">
                <a:tc>
                  <a:txBody>
                    <a:bodyPr/>
                    <a:lstStyle/>
                    <a:p>
                      <a:r>
                        <a:rPr lang="en-US" dirty="0" smtClean="0"/>
                        <a:t>Contraceptive use</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70840">
                <a:tc>
                  <a:txBody>
                    <a:bodyPr/>
                    <a:lstStyle/>
                    <a:p>
                      <a:r>
                        <a:rPr lang="en-US" dirty="0" smtClean="0"/>
                        <a:t># pregnant</a:t>
                      </a:r>
                      <a:endParaRPr lang="en-US" dirty="0"/>
                    </a:p>
                  </a:txBody>
                  <a:tcPr/>
                </a:tc>
                <a:tc>
                  <a:txBody>
                    <a:bodyPr/>
                    <a:lstStyle/>
                    <a:p>
                      <a:r>
                        <a:rPr lang="en-US" dirty="0" smtClean="0"/>
                        <a:t>14*</a:t>
                      </a:r>
                      <a:endParaRPr lang="en-US" dirty="0"/>
                    </a:p>
                  </a:txBody>
                  <a:tcPr/>
                </a:tc>
                <a:tc>
                  <a:txBody>
                    <a:bodyPr/>
                    <a:lstStyle/>
                    <a:p>
                      <a:r>
                        <a:rPr lang="en-US" dirty="0" smtClean="0"/>
                        <a:t>2</a:t>
                      </a:r>
                      <a:endParaRPr lang="en-US" dirty="0"/>
                    </a:p>
                  </a:txBody>
                  <a:tcPr/>
                </a:tc>
                <a:tc>
                  <a:txBody>
                    <a:bodyPr/>
                    <a:lstStyle/>
                    <a:p>
                      <a:r>
                        <a:rPr lang="en-US" dirty="0" smtClean="0"/>
                        <a:t>32</a:t>
                      </a:r>
                      <a:endParaRPr lang="en-US" dirty="0"/>
                    </a:p>
                  </a:txBody>
                  <a:tcPr/>
                </a:tc>
                <a:tc>
                  <a:txBody>
                    <a:bodyPr/>
                    <a:lstStyle/>
                    <a:p>
                      <a:r>
                        <a:rPr lang="en-US" dirty="0" smtClean="0"/>
                        <a:t>16</a:t>
                      </a:r>
                      <a:endParaRPr lang="en-US" dirty="0"/>
                    </a:p>
                  </a:txBody>
                  <a:tcPr/>
                </a:tc>
                <a:tc>
                  <a:txBody>
                    <a:bodyPr/>
                    <a:lstStyle/>
                    <a:p>
                      <a:r>
                        <a:rPr lang="en-US" dirty="0" smtClean="0"/>
                        <a:t>12</a:t>
                      </a:r>
                      <a:endParaRPr lang="en-US" dirty="0"/>
                    </a:p>
                  </a:txBody>
                  <a:tcPr/>
                </a:tc>
                <a:tc>
                  <a:txBody>
                    <a:bodyPr/>
                    <a:lstStyle/>
                    <a:p>
                      <a:r>
                        <a:rPr lang="en-US" dirty="0" smtClean="0"/>
                        <a:t>9</a:t>
                      </a:r>
                      <a:endParaRPr lang="en-US" dirty="0"/>
                    </a:p>
                  </a:txBody>
                  <a:tcPr/>
                </a:tc>
              </a:tr>
            </a:tbl>
          </a:graphicData>
        </a:graphic>
      </p:graphicFrame>
      <p:sp>
        <p:nvSpPr>
          <p:cNvPr id="5" name="TextBox 4"/>
          <p:cNvSpPr txBox="1"/>
          <p:nvPr/>
        </p:nvSpPr>
        <p:spPr>
          <a:xfrm>
            <a:off x="2743200" y="5177836"/>
            <a:ext cx="2590800" cy="307777"/>
          </a:xfrm>
          <a:prstGeom prst="rect">
            <a:avLst/>
          </a:prstGeom>
          <a:noFill/>
        </p:spPr>
        <p:txBody>
          <a:bodyPr wrap="square" rtlCol="0">
            <a:spAutoFit/>
          </a:bodyPr>
          <a:lstStyle/>
          <a:p>
            <a:r>
              <a:rPr lang="en-US" sz="1400" dirty="0" smtClean="0"/>
              <a:t>*13 from China center</a:t>
            </a:r>
            <a:endParaRPr lang="en-US" sz="1400" dirty="0"/>
          </a:p>
        </p:txBody>
      </p:sp>
    </p:spTree>
    <p:extLst>
      <p:ext uri="{BB962C8B-B14F-4D97-AF65-F5344CB8AC3E}">
        <p14:creationId xmlns:p14="http://schemas.microsoft.com/office/powerpoint/2010/main" val="10847654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Cycle Lengths in ‘Postponing’ Studies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7739228"/>
              </p:ext>
            </p:extLst>
          </p:nvPr>
        </p:nvGraphicFramePr>
        <p:xfrm>
          <a:off x="457200" y="1600200"/>
          <a:ext cx="8229600" cy="5166360"/>
        </p:xfrm>
        <a:graphic>
          <a:graphicData uri="http://schemas.openxmlformats.org/drawingml/2006/table">
            <a:tbl>
              <a:tblPr firstRow="1" bandRow="1">
                <a:tableStyleId>{5940675A-B579-460E-94D1-54222C63F5DA}</a:tableStyleId>
              </a:tblPr>
              <a:tblGrid>
                <a:gridCol w="1600200"/>
                <a:gridCol w="2667000"/>
                <a:gridCol w="3962400"/>
              </a:tblGrid>
              <a:tr h="370840">
                <a:tc>
                  <a:txBody>
                    <a:bodyPr/>
                    <a:lstStyle/>
                    <a:p>
                      <a:r>
                        <a:rPr lang="en-US" dirty="0" smtClean="0"/>
                        <a:t>Method</a:t>
                      </a:r>
                      <a:endParaRPr lang="en-US" dirty="0"/>
                    </a:p>
                  </a:txBody>
                  <a:tcPr>
                    <a:solidFill>
                      <a:srgbClr val="FFFF00"/>
                    </a:solidFill>
                  </a:tcPr>
                </a:tc>
                <a:tc>
                  <a:txBody>
                    <a:bodyPr/>
                    <a:lstStyle/>
                    <a:p>
                      <a:r>
                        <a:rPr lang="en-US" dirty="0" smtClean="0"/>
                        <a:t>Study</a:t>
                      </a:r>
                      <a:endParaRPr lang="en-US" dirty="0"/>
                    </a:p>
                  </a:txBody>
                  <a:tcPr>
                    <a:solidFill>
                      <a:srgbClr val="FFFF00"/>
                    </a:solidFill>
                  </a:tcPr>
                </a:tc>
                <a:tc>
                  <a:txBody>
                    <a:bodyPr/>
                    <a:lstStyle/>
                    <a:p>
                      <a:r>
                        <a:rPr lang="en-US" dirty="0" smtClean="0"/>
                        <a:t>Included cycle lengths, age</a:t>
                      </a:r>
                      <a:endParaRPr lang="en-US" dirty="0"/>
                    </a:p>
                  </a:txBody>
                  <a:tcPr>
                    <a:solidFill>
                      <a:srgbClr val="FFFF00"/>
                    </a:solidFill>
                  </a:tcPr>
                </a:tc>
              </a:tr>
              <a:tr h="370840">
                <a:tc rowSpan="2">
                  <a:txBody>
                    <a:bodyPr/>
                    <a:lstStyle/>
                    <a:p>
                      <a:r>
                        <a:rPr lang="en-US" dirty="0" smtClean="0"/>
                        <a:t>Billings</a:t>
                      </a:r>
                      <a:endParaRPr lang="en-US" dirty="0"/>
                    </a:p>
                  </a:txBody>
                  <a:tcPr/>
                </a:tc>
                <a:tc>
                  <a:txBody>
                    <a:bodyPr/>
                    <a:lstStyle/>
                    <a:p>
                      <a:r>
                        <a:rPr lang="en-US" dirty="0" smtClean="0"/>
                        <a:t>WHO</a:t>
                      </a:r>
                      <a:r>
                        <a:rPr lang="en-US" baseline="0" dirty="0" smtClean="0"/>
                        <a:t> multi country (1980)</a:t>
                      </a:r>
                      <a:endParaRPr lang="en-US" dirty="0"/>
                    </a:p>
                  </a:txBody>
                  <a:tcPr/>
                </a:tc>
                <a:tc>
                  <a:txBody>
                    <a:bodyPr/>
                    <a:lstStyle/>
                    <a:p>
                      <a:r>
                        <a:rPr lang="en-US" dirty="0" smtClean="0"/>
                        <a:t>23-35 days</a:t>
                      </a:r>
                      <a:endParaRPr lang="en-US" dirty="0"/>
                    </a:p>
                  </a:txBody>
                  <a:tcPr/>
                </a:tc>
              </a:tr>
              <a:tr h="370840">
                <a:tc vMerge="1">
                  <a:txBody>
                    <a:bodyPr/>
                    <a:lstStyle/>
                    <a:p>
                      <a:endParaRPr lang="en-US" dirty="0"/>
                    </a:p>
                  </a:txBody>
                  <a:tcPr/>
                </a:tc>
                <a:tc>
                  <a:txBody>
                    <a:bodyPr/>
                    <a:lstStyle/>
                    <a:p>
                      <a:r>
                        <a:rPr lang="en-US" dirty="0" smtClean="0"/>
                        <a:t>Indian Task</a:t>
                      </a:r>
                      <a:r>
                        <a:rPr lang="en-US" baseline="0" dirty="0" smtClean="0"/>
                        <a:t> </a:t>
                      </a:r>
                      <a:r>
                        <a:rPr lang="en-US" dirty="0" smtClean="0"/>
                        <a:t>force (1996)</a:t>
                      </a:r>
                      <a:endParaRPr lang="en-US" dirty="0"/>
                    </a:p>
                  </a:txBody>
                  <a:tcPr/>
                </a:tc>
                <a:tc>
                  <a:txBody>
                    <a:bodyPr/>
                    <a:lstStyle/>
                    <a:p>
                      <a:r>
                        <a:rPr lang="en-US" dirty="0" smtClean="0"/>
                        <a:t>26-31 </a:t>
                      </a:r>
                      <a:r>
                        <a:rPr lang="en-US" u="sng" dirty="0" smtClean="0"/>
                        <a:t>+</a:t>
                      </a:r>
                      <a:r>
                        <a:rPr lang="en-US" dirty="0" smtClean="0"/>
                        <a:t>5,  15-35yrs.</a:t>
                      </a:r>
                      <a:endParaRPr lang="en-US" dirty="0"/>
                    </a:p>
                  </a:txBody>
                  <a:tcPr/>
                </a:tc>
              </a:tr>
              <a:tr h="370840">
                <a:tc>
                  <a:txBody>
                    <a:bodyPr/>
                    <a:lstStyle/>
                    <a:p>
                      <a:r>
                        <a:rPr lang="en-US" dirty="0" smtClean="0"/>
                        <a:t>Standard Days</a:t>
                      </a:r>
                      <a:endParaRPr lang="en-US" dirty="0"/>
                    </a:p>
                  </a:txBody>
                  <a:tcPr/>
                </a:tc>
                <a:tc>
                  <a:txBody>
                    <a:bodyPr/>
                    <a:lstStyle/>
                    <a:p>
                      <a:r>
                        <a:rPr lang="en-US" dirty="0" err="1" smtClean="0"/>
                        <a:t>Arevalo</a:t>
                      </a:r>
                      <a:r>
                        <a:rPr lang="en-US" dirty="0" smtClean="0"/>
                        <a:t> (2002)</a:t>
                      </a:r>
                      <a:endParaRPr lang="en-US" dirty="0"/>
                    </a:p>
                  </a:txBody>
                  <a:tcPr/>
                </a:tc>
                <a:tc>
                  <a:txBody>
                    <a:bodyPr/>
                    <a:lstStyle/>
                    <a:p>
                      <a:r>
                        <a:rPr lang="en-US" dirty="0" smtClean="0"/>
                        <a:t>“most cycles 26-32 days”  18-39yrs.</a:t>
                      </a:r>
                      <a:endParaRPr lang="en-US" dirty="0"/>
                    </a:p>
                  </a:txBody>
                  <a:tcPr/>
                </a:tc>
              </a:tr>
              <a:tr h="370840">
                <a:tc rowSpan="2">
                  <a:txBody>
                    <a:bodyPr/>
                    <a:lstStyle/>
                    <a:p>
                      <a:r>
                        <a:rPr lang="en-US" dirty="0" smtClean="0"/>
                        <a:t>STM</a:t>
                      </a:r>
                      <a:endParaRPr lang="en-US" dirty="0"/>
                    </a:p>
                  </a:txBody>
                  <a:tcPr/>
                </a:tc>
                <a:tc>
                  <a:txBody>
                    <a:bodyPr/>
                    <a:lstStyle/>
                    <a:p>
                      <a:r>
                        <a:rPr lang="en-US" dirty="0" smtClean="0"/>
                        <a:t>Frank Herman (2007)</a:t>
                      </a:r>
                      <a:endParaRPr lang="en-US" dirty="0"/>
                    </a:p>
                  </a:txBody>
                  <a:tcPr/>
                </a:tc>
                <a:tc>
                  <a:txBody>
                    <a:bodyPr/>
                    <a:lstStyle/>
                    <a:p>
                      <a:r>
                        <a:rPr lang="en-US" dirty="0" smtClean="0"/>
                        <a:t> 22-35days</a:t>
                      </a:r>
                      <a:r>
                        <a:rPr lang="en-US" baseline="0" dirty="0" smtClean="0"/>
                        <a:t> </a:t>
                      </a:r>
                      <a:r>
                        <a:rPr lang="en-US" dirty="0" smtClean="0"/>
                        <a:t>(20% deviation), 19-45yrs.</a:t>
                      </a:r>
                      <a:endParaRPr lang="en-US" dirty="0"/>
                    </a:p>
                  </a:txBody>
                  <a:tcPr/>
                </a:tc>
              </a:tr>
              <a:tr h="370840">
                <a:tc vMerge="1">
                  <a:txBody>
                    <a:bodyPr/>
                    <a:lstStyle/>
                    <a:p>
                      <a:endParaRPr lang="en-US" dirty="0"/>
                    </a:p>
                  </a:txBody>
                  <a:tcPr/>
                </a:tc>
                <a:tc>
                  <a:txBody>
                    <a:bodyPr/>
                    <a:lstStyle/>
                    <a:p>
                      <a:r>
                        <a:rPr lang="en-US" dirty="0" smtClean="0"/>
                        <a:t>Frank Herman (1997)</a:t>
                      </a:r>
                      <a:endParaRPr lang="en-US" dirty="0"/>
                    </a:p>
                  </a:txBody>
                  <a:tcPr/>
                </a:tc>
                <a:tc>
                  <a:txBody>
                    <a:bodyPr/>
                    <a:lstStyle/>
                    <a:p>
                      <a:r>
                        <a:rPr lang="en-US" dirty="0" smtClean="0"/>
                        <a:t>No specific length,  19-45yr</a:t>
                      </a:r>
                      <a:endParaRPr lang="en-US" dirty="0"/>
                    </a:p>
                  </a:txBody>
                  <a:tcPr/>
                </a:tc>
              </a:tr>
              <a:tr h="370840">
                <a:tc>
                  <a:txBody>
                    <a:bodyPr/>
                    <a:lstStyle/>
                    <a:p>
                      <a:r>
                        <a:rPr lang="en-US" dirty="0" smtClean="0"/>
                        <a:t>Creighton</a:t>
                      </a:r>
                      <a:endParaRPr lang="en-US" dirty="0"/>
                    </a:p>
                  </a:txBody>
                  <a:tcPr/>
                </a:tc>
                <a:tc>
                  <a:txBody>
                    <a:bodyPr/>
                    <a:lstStyle/>
                    <a:p>
                      <a:r>
                        <a:rPr lang="en-US" dirty="0" smtClean="0"/>
                        <a:t>Hilgers (1998)</a:t>
                      </a:r>
                      <a:endParaRPr lang="en-US" dirty="0"/>
                    </a:p>
                  </a:txBody>
                  <a:tcPr/>
                </a:tc>
                <a:tc>
                  <a:txBody>
                    <a:bodyPr/>
                    <a:lstStyle/>
                    <a:p>
                      <a:r>
                        <a:rPr lang="en-US" dirty="0" smtClean="0"/>
                        <a:t>43% -21-38</a:t>
                      </a:r>
                      <a:r>
                        <a:rPr lang="en-US" baseline="0" dirty="0" smtClean="0"/>
                        <a:t> days, </a:t>
                      </a:r>
                    </a:p>
                    <a:p>
                      <a:r>
                        <a:rPr lang="en-US" baseline="0" dirty="0" smtClean="0"/>
                        <a:t>5% -cycles usually&gt;38days, </a:t>
                      </a:r>
                    </a:p>
                    <a:p>
                      <a:r>
                        <a:rPr lang="en-US" baseline="0" dirty="0" smtClean="0"/>
                        <a:t>3%-over 40yrs</a:t>
                      </a:r>
                      <a:endParaRPr lang="en-US" dirty="0" smtClean="0"/>
                    </a:p>
                  </a:txBody>
                  <a:tcPr/>
                </a:tc>
              </a:tr>
              <a:tr h="370840">
                <a:tc>
                  <a:txBody>
                    <a:bodyPr/>
                    <a:lstStyle/>
                    <a:p>
                      <a:endParaRPr lang="en-US"/>
                    </a:p>
                  </a:txBody>
                  <a:tcPr/>
                </a:tc>
                <a:tc>
                  <a:txBody>
                    <a:bodyPr/>
                    <a:lstStyle/>
                    <a:p>
                      <a:r>
                        <a:rPr lang="en-US" dirty="0" smtClean="0"/>
                        <a:t>Howard &amp; Stanford (1999) </a:t>
                      </a:r>
                      <a:endParaRPr lang="en-US" dirty="0"/>
                    </a:p>
                  </a:txBody>
                  <a:tcPr/>
                </a:tc>
                <a:tc>
                  <a:txBody>
                    <a:bodyPr/>
                    <a:lstStyle/>
                    <a:p>
                      <a:r>
                        <a:rPr lang="en-US" dirty="0" smtClean="0"/>
                        <a:t>46% -21-38</a:t>
                      </a:r>
                      <a:r>
                        <a:rPr lang="en-US" baseline="0" dirty="0" smtClean="0"/>
                        <a:t> days, </a:t>
                      </a:r>
                    </a:p>
                    <a:p>
                      <a:r>
                        <a:rPr lang="en-US" baseline="0" dirty="0" smtClean="0"/>
                        <a:t>5% -cycles usually&gt;38days, </a:t>
                      </a:r>
                    </a:p>
                    <a:p>
                      <a:r>
                        <a:rPr lang="en-US" baseline="0" dirty="0" smtClean="0"/>
                        <a:t>&lt;2%-over 40yrs</a:t>
                      </a:r>
                      <a:endParaRPr lang="en-US" dirty="0"/>
                    </a:p>
                  </a:txBody>
                  <a:tcPr/>
                </a:tc>
              </a:tr>
              <a:tr h="370840">
                <a:tc>
                  <a:txBody>
                    <a:bodyPr/>
                    <a:lstStyle/>
                    <a:p>
                      <a:r>
                        <a:rPr lang="en-US" dirty="0" smtClean="0"/>
                        <a:t>Marquette</a:t>
                      </a:r>
                      <a:endParaRPr lang="en-US" dirty="0"/>
                    </a:p>
                  </a:txBody>
                  <a:tcPr/>
                </a:tc>
                <a:tc>
                  <a:txBody>
                    <a:bodyPr/>
                    <a:lstStyle/>
                    <a:p>
                      <a:r>
                        <a:rPr lang="en-US" dirty="0" smtClean="0"/>
                        <a:t>Fehring (2007)</a:t>
                      </a:r>
                      <a:endParaRPr lang="en-US" dirty="0"/>
                    </a:p>
                  </a:txBody>
                  <a:tcPr/>
                </a:tc>
                <a:tc>
                  <a:txBody>
                    <a:bodyPr/>
                    <a:lstStyle/>
                    <a:p>
                      <a:r>
                        <a:rPr lang="en-US" dirty="0" smtClean="0"/>
                        <a:t>21-42 days</a:t>
                      </a:r>
                      <a:endParaRPr lang="en-US" dirty="0"/>
                    </a:p>
                  </a:txBody>
                  <a:tcPr/>
                </a:tc>
              </a:tr>
              <a:tr h="370840">
                <a:tc>
                  <a:txBody>
                    <a:bodyPr/>
                    <a:lstStyle/>
                    <a:p>
                      <a:endParaRPr lang="en-US" dirty="0"/>
                    </a:p>
                  </a:txBody>
                  <a:tcPr/>
                </a:tc>
                <a:tc>
                  <a:txBody>
                    <a:bodyPr/>
                    <a:lstStyle/>
                    <a:p>
                      <a:r>
                        <a:rPr lang="en-US" dirty="0" smtClean="0"/>
                        <a:t>Fehring (2012)</a:t>
                      </a:r>
                      <a:endParaRPr lang="en-US" dirty="0"/>
                    </a:p>
                  </a:txBody>
                  <a:tcPr/>
                </a:tc>
                <a:tc>
                  <a:txBody>
                    <a:bodyPr/>
                    <a:lstStyle/>
                    <a:p>
                      <a:r>
                        <a:rPr lang="en-US" dirty="0" smtClean="0"/>
                        <a:t>21-42 days 18-42 yrs.</a:t>
                      </a:r>
                      <a:endParaRPr lang="en-US" dirty="0"/>
                    </a:p>
                  </a:txBody>
                  <a:tcPr/>
                </a:tc>
              </a:tr>
              <a:tr h="370840">
                <a:tc>
                  <a:txBody>
                    <a:bodyPr/>
                    <a:lstStyle/>
                    <a:p>
                      <a:r>
                        <a:rPr lang="en-US" dirty="0" smtClean="0"/>
                        <a:t>Two Day</a:t>
                      </a:r>
                      <a:endParaRPr lang="en-US" dirty="0"/>
                    </a:p>
                  </a:txBody>
                  <a:tcPr/>
                </a:tc>
                <a:tc>
                  <a:txBody>
                    <a:bodyPr/>
                    <a:lstStyle/>
                    <a:p>
                      <a:r>
                        <a:rPr lang="en-US" dirty="0" err="1" smtClean="0"/>
                        <a:t>Arevalo</a:t>
                      </a:r>
                      <a:r>
                        <a:rPr lang="en-US" dirty="0" smtClean="0"/>
                        <a:t> (2004)</a:t>
                      </a:r>
                      <a:endParaRPr lang="en-US" dirty="0"/>
                    </a:p>
                  </a:txBody>
                  <a:tcPr/>
                </a:tc>
                <a:tc>
                  <a:txBody>
                    <a:bodyPr/>
                    <a:lstStyle/>
                    <a:p>
                      <a:r>
                        <a:rPr lang="en-US" dirty="0" smtClean="0"/>
                        <a:t>No specific length, 18-39 yrs.</a:t>
                      </a:r>
                      <a:endParaRPr lang="en-US" dirty="0"/>
                    </a:p>
                  </a:txBody>
                  <a:tcPr/>
                </a:tc>
              </a:tr>
            </a:tbl>
          </a:graphicData>
        </a:graphic>
      </p:graphicFrame>
    </p:spTree>
    <p:extLst>
      <p:ext uri="{BB962C8B-B14F-4D97-AF65-F5344CB8AC3E}">
        <p14:creationId xmlns:p14="http://schemas.microsoft.com/office/powerpoint/2010/main" val="3077231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WHO Review</a:t>
            </a:r>
          </a:p>
        </p:txBody>
      </p:sp>
      <p:sp>
        <p:nvSpPr>
          <p:cNvPr id="10243" name="Content Placeholder 2"/>
          <p:cNvSpPr>
            <a:spLocks noGrp="1"/>
          </p:cNvSpPr>
          <p:nvPr>
            <p:ph idx="1"/>
          </p:nvPr>
        </p:nvSpPr>
        <p:spPr>
          <a:xfrm>
            <a:off x="457200" y="1371600"/>
            <a:ext cx="8229600" cy="4525963"/>
          </a:xfrm>
        </p:spPr>
        <p:txBody>
          <a:bodyPr rtlCol="0">
            <a:normAutofit fontScale="92500"/>
          </a:bodyPr>
          <a:lstStyle/>
          <a:p>
            <a:pPr eaLnBrk="1" fontAlgn="auto" hangingPunct="1">
              <a:spcAft>
                <a:spcPts val="0"/>
              </a:spcAft>
              <a:defRPr/>
            </a:pPr>
            <a:r>
              <a:rPr lang="en-US" dirty="0" smtClean="0">
                <a:latin typeface="Arial" pitchFamily="34" charset="0"/>
                <a:cs typeface="Arial" pitchFamily="34" charset="0"/>
              </a:rPr>
              <a:t>50% of women over 40 are potentially fertile;</a:t>
            </a:r>
          </a:p>
          <a:p>
            <a:pPr eaLnBrk="1" fontAlgn="auto" hangingPunct="1">
              <a:spcAft>
                <a:spcPts val="0"/>
              </a:spcAft>
              <a:defRPr/>
            </a:pPr>
            <a:r>
              <a:rPr lang="en-US" dirty="0" smtClean="0">
                <a:latin typeface="Arial" pitchFamily="34" charset="0"/>
                <a:cs typeface="Arial" pitchFamily="34" charset="0"/>
              </a:rPr>
              <a:t>Risk of pregnancy for women 40-44 is about 10%, 2% for women 45-49, and not zero for women over the age of 50. </a:t>
            </a:r>
          </a:p>
          <a:p>
            <a:pPr eaLnBrk="1" fontAlgn="auto" hangingPunct="1">
              <a:spcAft>
                <a:spcPts val="0"/>
              </a:spcAft>
              <a:defRPr/>
            </a:pPr>
            <a:r>
              <a:rPr lang="en-US" dirty="0" smtClean="0">
                <a:latin typeface="Arial" pitchFamily="34" charset="0"/>
                <a:cs typeface="Arial" pitchFamily="34" charset="0"/>
              </a:rPr>
              <a:t>“Irregular menses and amenorrhea make the </a:t>
            </a:r>
            <a:r>
              <a:rPr lang="en-US" b="1" dirty="0" smtClean="0">
                <a:solidFill>
                  <a:srgbClr val="EDA52C"/>
                </a:solidFill>
                <a:latin typeface="Arial" pitchFamily="34" charset="0"/>
                <a:cs typeface="Arial" pitchFamily="34" charset="0"/>
              </a:rPr>
              <a:t>use of  (FABM) impractical</a:t>
            </a:r>
            <a:r>
              <a:rPr lang="en-US" dirty="0" smtClean="0">
                <a:latin typeface="Arial" pitchFamily="34" charset="0"/>
                <a:cs typeface="Arial" pitchFamily="34" charset="0"/>
              </a:rPr>
              <a:t>.”</a:t>
            </a:r>
          </a:p>
          <a:p>
            <a:pPr marL="0" indent="0" eaLnBrk="1" fontAlgn="auto" hangingPunct="1">
              <a:spcAft>
                <a:spcPts val="0"/>
              </a:spcAft>
              <a:buFont typeface="Arial" charset="0"/>
              <a:buNone/>
              <a:defRPr/>
            </a:pPr>
            <a:r>
              <a:rPr lang="en-US" dirty="0" smtClean="0">
                <a:solidFill>
                  <a:srgbClr val="0000FF"/>
                </a:solidFill>
                <a:latin typeface="Arial" pitchFamily="34" charset="0"/>
                <a:cs typeface="Arial" pitchFamily="34" charset="0"/>
              </a:rPr>
              <a:t>WHO Scientific Group on Research on the Menopause in the 1990s (Geneva. Switzerland 1994)</a:t>
            </a:r>
          </a:p>
        </p:txBody>
      </p:sp>
    </p:spTree>
    <p:extLst>
      <p:ext uri="{BB962C8B-B14F-4D97-AF65-F5344CB8AC3E}">
        <p14:creationId xmlns:p14="http://schemas.microsoft.com/office/powerpoint/2010/main" val="21425775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Purpose</a:t>
            </a:r>
          </a:p>
        </p:txBody>
      </p:sp>
      <p:sp>
        <p:nvSpPr>
          <p:cNvPr id="15363" name="Content Placeholder 2"/>
          <p:cNvSpPr>
            <a:spLocks noGrp="1"/>
          </p:cNvSpPr>
          <p:nvPr>
            <p:ph idx="1"/>
          </p:nvPr>
        </p:nvSpPr>
        <p:spPr/>
        <p:txBody>
          <a:bodyPr/>
          <a:lstStyle/>
          <a:p>
            <a:pPr eaLnBrk="1" hangingPunct="1"/>
            <a:r>
              <a:rPr lang="en-US" smtClean="0">
                <a:latin typeface="Arial" pitchFamily="34" charset="0"/>
                <a:cs typeface="Arial" pitchFamily="34" charset="0"/>
              </a:rPr>
              <a:t>In reviewing the literature, however, </a:t>
            </a:r>
            <a:r>
              <a:rPr lang="en-US" b="1" smtClean="0">
                <a:solidFill>
                  <a:srgbClr val="0000FF"/>
                </a:solidFill>
                <a:latin typeface="Arial" pitchFamily="34" charset="0"/>
                <a:cs typeface="Arial" pitchFamily="34" charset="0"/>
              </a:rPr>
              <a:t>there are no studies </a:t>
            </a:r>
            <a:r>
              <a:rPr lang="en-US" smtClean="0">
                <a:latin typeface="Arial" pitchFamily="34" charset="0"/>
                <a:cs typeface="Arial" pitchFamily="34" charset="0"/>
              </a:rPr>
              <a:t>on the efficacy of NFP/FABM among  peri-menopausal women.   </a:t>
            </a:r>
          </a:p>
          <a:p>
            <a:pPr eaLnBrk="1" hangingPunct="1"/>
            <a:r>
              <a:rPr lang="en-US" smtClean="0">
                <a:latin typeface="Arial" pitchFamily="34" charset="0"/>
                <a:cs typeface="Arial" pitchFamily="34" charset="0"/>
              </a:rPr>
              <a:t>Therefore, the</a:t>
            </a:r>
            <a:r>
              <a:rPr lang="en-US" smtClean="0">
                <a:solidFill>
                  <a:srgbClr val="FFFF00"/>
                </a:solidFill>
                <a:latin typeface="Arial" pitchFamily="34" charset="0"/>
                <a:cs typeface="Arial" pitchFamily="34" charset="0"/>
              </a:rPr>
              <a:t> </a:t>
            </a:r>
            <a:r>
              <a:rPr lang="en-US" b="1" smtClean="0">
                <a:solidFill>
                  <a:srgbClr val="0000FF"/>
                </a:solidFill>
                <a:latin typeface="Arial" pitchFamily="34" charset="0"/>
                <a:cs typeface="Arial" pitchFamily="34" charset="0"/>
              </a:rPr>
              <a:t>purpose</a:t>
            </a:r>
            <a:r>
              <a:rPr lang="en-US" smtClean="0">
                <a:solidFill>
                  <a:srgbClr val="0000FF"/>
                </a:solidFill>
                <a:latin typeface="Arial" pitchFamily="34" charset="0"/>
                <a:cs typeface="Arial" pitchFamily="34" charset="0"/>
              </a:rPr>
              <a:t> </a:t>
            </a:r>
            <a:r>
              <a:rPr lang="en-US" smtClean="0">
                <a:latin typeface="Arial" pitchFamily="34" charset="0"/>
                <a:cs typeface="Arial" pitchFamily="34" charset="0"/>
              </a:rPr>
              <a:t>of this study was to determine the efficacy of using </a:t>
            </a:r>
            <a:r>
              <a:rPr lang="en-US" b="1" smtClean="0">
                <a:solidFill>
                  <a:srgbClr val="0000FF"/>
                </a:solidFill>
                <a:latin typeface="Arial" pitchFamily="34" charset="0"/>
                <a:cs typeface="Arial" pitchFamily="34" charset="0"/>
              </a:rPr>
              <a:t>NFP/FABM</a:t>
            </a:r>
            <a:r>
              <a:rPr lang="en-US" smtClean="0">
                <a:latin typeface="Arial" pitchFamily="34" charset="0"/>
                <a:cs typeface="Arial" pitchFamily="34" charset="0"/>
              </a:rPr>
              <a:t> to avoid pregnancy among women 40 to 55 years of age.</a:t>
            </a:r>
          </a:p>
          <a:p>
            <a:pPr eaLnBrk="1" hangingPunct="1"/>
            <a:endParaRPr lang="en-US" smtClean="0"/>
          </a:p>
        </p:txBody>
      </p:sp>
    </p:spTree>
    <p:extLst>
      <p:ext uri="{BB962C8B-B14F-4D97-AF65-F5344CB8AC3E}">
        <p14:creationId xmlns:p14="http://schemas.microsoft.com/office/powerpoint/2010/main" val="13015487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3253</TotalTime>
  <Words>3762</Words>
  <Application>Microsoft Office PowerPoint</Application>
  <PresentationFormat>On-screen Show (4:3)</PresentationFormat>
  <Paragraphs>599</Paragraphs>
  <Slides>74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Clip</vt:lpstr>
      <vt:lpstr>Effectiveness when used Perimenopause</vt:lpstr>
      <vt:lpstr>Problem </vt:lpstr>
      <vt:lpstr>STRAW Model I</vt:lpstr>
      <vt:lpstr>Parameters of the Menstrual Cycle by Age Group </vt:lpstr>
      <vt:lpstr>Physiological Reasons for the  Peri-Menopause Transition</vt:lpstr>
      <vt:lpstr>PowerPoint Presentation</vt:lpstr>
      <vt:lpstr>Background Studies</vt:lpstr>
      <vt:lpstr>WHO Review</vt:lpstr>
      <vt:lpstr>Purpose</vt:lpstr>
      <vt:lpstr>Methods</vt:lpstr>
      <vt:lpstr>Results – Demographics (N = 150)</vt:lpstr>
      <vt:lpstr>Results: Pregnancy Rates</vt:lpstr>
      <vt:lpstr>Conclusion</vt:lpstr>
      <vt:lpstr>Evidence Grades for NFP</vt:lpstr>
      <vt:lpstr>Effectiveness in atypical situations</vt:lpstr>
      <vt:lpstr>Menstrual Cycle Characteristics after Discontinuation of Oral Contraceptives</vt:lpstr>
      <vt:lpstr>Menstrual Cycle Characteristics after Discontinuation of Oral Contraceptives</vt:lpstr>
      <vt:lpstr>Use of STM- post hormonal contraceptives</vt:lpstr>
      <vt:lpstr>Characteristics of post-pill cycles</vt:lpstr>
      <vt:lpstr>Women can use STM Immediately after Discontinuing OC’s</vt:lpstr>
      <vt:lpstr>Evidence Grades for NFP</vt:lpstr>
      <vt:lpstr>Effectiveness in atypical situations</vt:lpstr>
      <vt:lpstr>Use of NFP in Short / Long Cycles</vt:lpstr>
      <vt:lpstr>Cycle Variability by Age</vt:lpstr>
      <vt:lpstr>Cycle variability- Danish population</vt:lpstr>
      <vt:lpstr>Cycle Variability- US sample</vt:lpstr>
      <vt:lpstr>NFP in variable cycles</vt:lpstr>
      <vt:lpstr>Evidence Grades for NFP</vt:lpstr>
      <vt:lpstr>Differences between Contraception and NFP</vt:lpstr>
      <vt:lpstr>Satisfaction with Current Use of NFP In Comparison with Current Users of Contraception and Sterilization (In Percentages) Oddens, B.J., Contraception, 59 (1999): 277-286. </vt:lpstr>
      <vt:lpstr>Comparison Studies of NFP and Contraception</vt:lpstr>
      <vt:lpstr>Comparison of Psychological/Spiritual Variables Between NFP Couples (N=44 Couples &amp; 88 Individuals) and Contraceptive Couples (N=44 Couples &amp; 88 Individuals)      </vt:lpstr>
      <vt:lpstr>Physical/Biological differences</vt:lpstr>
      <vt:lpstr>Psychological Differences</vt:lpstr>
      <vt:lpstr>Spiritual Differences</vt:lpstr>
      <vt:lpstr>NFP and Divorce</vt:lpstr>
      <vt:lpstr>M. Wilson</vt:lpstr>
      <vt:lpstr>2010 NSFG (1,502 Catholic Women) (N = 105 ever use of NFP &amp; Divorce)</vt:lpstr>
      <vt:lpstr>Influence of NFP</vt:lpstr>
      <vt:lpstr>Evidence Grades for NFP</vt:lpstr>
      <vt:lpstr>Which Method should I Recommend?</vt:lpstr>
      <vt:lpstr>Is There A Best Method?</vt:lpstr>
      <vt:lpstr>Couple’s Needs</vt:lpstr>
      <vt:lpstr>Characteristics of Methods</vt:lpstr>
      <vt:lpstr>Fertility Signs Employed</vt:lpstr>
      <vt:lpstr>NFP is too Complicated to Use</vt:lpstr>
      <vt:lpstr>NFP too complicated?</vt:lpstr>
      <vt:lpstr>Overall Problem</vt:lpstr>
      <vt:lpstr>Thesis</vt:lpstr>
      <vt:lpstr>Comparison of fertile phase</vt:lpstr>
      <vt:lpstr>Cervical Mucus - Columbo</vt:lpstr>
      <vt:lpstr>Length of Fertility (N=1149)</vt:lpstr>
      <vt:lpstr>Efficient Use &amp; Provision</vt:lpstr>
      <vt:lpstr>Efforts of Loyola, Georgetown, Heidelberg and Marquette University Researchers to Simplify NFP</vt:lpstr>
      <vt:lpstr>Latz’s Three Minute “Rhythm”</vt:lpstr>
      <vt:lpstr>Ad in June, 1935 –  The Linacre Quarterly </vt:lpstr>
      <vt:lpstr>Standard Days Method (SDM)</vt:lpstr>
      <vt:lpstr>Efficacy of the TwoDay Method </vt:lpstr>
      <vt:lpstr>European Double Check</vt:lpstr>
      <vt:lpstr>High Tech – 3 Minute Rhythm</vt:lpstr>
      <vt:lpstr>Rebecca Peck MD </vt:lpstr>
      <vt:lpstr>Medical Applications</vt:lpstr>
      <vt:lpstr>NaProTechnology</vt:lpstr>
      <vt:lpstr>RCT Study</vt:lpstr>
      <vt:lpstr>Backup /Extras</vt:lpstr>
      <vt:lpstr>Can I require NFP as part of Marriage Prep?</vt:lpstr>
      <vt:lpstr>Common Concerns</vt:lpstr>
      <vt:lpstr>Required Dioceses</vt:lpstr>
      <vt:lpstr>Required NFP Classes-  Couples Feedback</vt:lpstr>
      <vt:lpstr>Common Concerns</vt:lpstr>
      <vt:lpstr>Common Concerns</vt:lpstr>
      <vt:lpstr>How effective is an introduction to NFP?</vt:lpstr>
      <vt:lpstr>LAM- WHO trial</vt:lpstr>
      <vt:lpstr>Cycle Lengths in ‘Postponing’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Mike_Manhart</dc:creator>
  <cp:lastModifiedBy>TNotare</cp:lastModifiedBy>
  <cp:revision>146</cp:revision>
  <cp:lastPrinted>2012-09-14T20:05:09Z</cp:lastPrinted>
  <dcterms:created xsi:type="dcterms:W3CDTF">2012-05-16T15:59:51Z</dcterms:created>
  <dcterms:modified xsi:type="dcterms:W3CDTF">2014-01-10T21:36:47Z</dcterms:modified>
</cp:coreProperties>
</file>